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84" r:id="rId2"/>
    <p:sldId id="285" r:id="rId3"/>
    <p:sldId id="286" r:id="rId4"/>
    <p:sldId id="287" r:id="rId5"/>
    <p:sldId id="288" r:id="rId6"/>
    <p:sldId id="289"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7" r:id="rId21"/>
    <p:sldId id="306" r:id="rId22"/>
    <p:sldId id="308" r:id="rId23"/>
    <p:sldId id="309" r:id="rId24"/>
    <p:sldId id="304" r:id="rId25"/>
    <p:sldId id="305" r:id="rId26"/>
    <p:sldId id="310" r:id="rId27"/>
    <p:sldId id="311" r:id="rId28"/>
    <p:sldId id="312" r:id="rId29"/>
    <p:sldId id="313" r:id="rId30"/>
    <p:sldId id="314" r:id="rId31"/>
    <p:sldId id="315" r:id="rId32"/>
    <p:sldId id="316" r:id="rId33"/>
    <p:sldId id="318" r:id="rId34"/>
    <p:sldId id="319" r:id="rId35"/>
    <p:sldId id="320" r:id="rId36"/>
    <p:sldId id="32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44" autoAdjust="0"/>
    <p:restoredTop sz="94660"/>
  </p:normalViewPr>
  <p:slideViewPr>
    <p:cSldViewPr snapToGrid="0">
      <p:cViewPr>
        <p:scale>
          <a:sx n="66" d="100"/>
          <a:sy n="66" d="100"/>
        </p:scale>
        <p:origin x="-1104"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pPr/>
              <a:t>12/12/2016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1332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pPr/>
              <a:t>12/12/2016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486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37526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26008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901866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5185041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453631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34735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4142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23212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pPr/>
              <a:t>12/12/2016</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940715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pPr/>
              <a:t>12/12/2016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8956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pPr/>
              <a:t>12/12/2016</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7470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pPr/>
              <a:t>12/12/2016</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51879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pPr/>
              <a:t>12/12/2016</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5811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pPr/>
              <a:t>12/12/2016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9588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pPr/>
              <a:t>12/12/2016</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3574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CF1133-3259-4C45-BABA-5B62D9C6F78D}" type="datetimeFigureOut">
              <a:rPr lang="en-US" smtClean="0"/>
              <a:pPr/>
              <a:t>12/12/2016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154943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Κύκλωμα </a:t>
            </a:r>
            <a:r>
              <a:rPr lang="en-GB" b="1" dirty="0" smtClean="0">
                <a:solidFill>
                  <a:srgbClr val="FF0000"/>
                </a:solidFill>
              </a:rPr>
              <a:t>“OR</a:t>
            </a:r>
            <a:r>
              <a:rPr lang="en-US" b="1" dirty="0" smtClean="0">
                <a:solidFill>
                  <a:srgbClr val="FF0000"/>
                </a:solidFill>
              </a:rPr>
              <a:t>”</a:t>
            </a:r>
            <a:endParaRPr lang="en-US" b="1" dirty="0">
              <a:solidFill>
                <a:srgbClr val="FF0000"/>
              </a:solidFill>
            </a:endParaRPr>
          </a:p>
        </p:txBody>
      </p:sp>
      <p:sp>
        <p:nvSpPr>
          <p:cNvPr id="5" name="Title 1"/>
          <p:cNvSpPr txBox="1">
            <a:spLocks/>
          </p:cNvSpPr>
          <p:nvPr/>
        </p:nvSpPr>
        <p:spPr>
          <a:xfrm>
            <a:off x="2206652" y="5875134"/>
            <a:ext cx="8557142" cy="652748"/>
          </a:xfrm>
          <a:prstGeom prst="rect">
            <a:avLst/>
          </a:prstGeom>
          <a:effectLst/>
        </p:spPr>
        <p:txBody>
          <a:bodyPr vert="horz" lIns="91440" tIns="45720" rIns="91440" bIns="45720" rtlCol="0" anchor="ctr">
            <a:normAutofit fontScale="25000" lnSpcReduction="20000"/>
          </a:bodyPr>
          <a:lstStyle/>
          <a:p>
            <a:pPr lvl="0" algn="ctr">
              <a:spcBef>
                <a:spcPct val="0"/>
              </a:spcBef>
            </a:pPr>
            <a:r>
              <a:rPr lang="el-GR" sz="7200" b="1" dirty="0" smtClean="0">
                <a:ln w="3175" cmpd="sng">
                  <a:noFill/>
                </a:ln>
                <a:solidFill>
                  <a:srgbClr val="FF0000"/>
                </a:solidFill>
                <a:latin typeface="Arial" pitchFamily="34" charset="0"/>
                <a:ea typeface="+mj-ea"/>
                <a:cs typeface="Arial" pitchFamily="34" charset="0"/>
              </a:rPr>
              <a:t>Τρίοδοι βαλβίδες συνδεδεμένες σε λογική “OR”  με χρήση βαλβίδας “OR”. </a:t>
            </a:r>
          </a:p>
          <a:p>
            <a:pPr lvl="0" algn="ctr">
              <a:spcBef>
                <a:spcPct val="0"/>
              </a:spcBef>
            </a:pPr>
            <a:r>
              <a:rPr lang="el-GR" sz="4000" dirty="0" smtClean="0">
                <a:ln w="3175" cmpd="sng">
                  <a:noFill/>
                </a:ln>
                <a:latin typeface="+mj-lt"/>
                <a:ea typeface="+mj-ea"/>
                <a:cs typeface="+mj-cs"/>
              </a:rPr>
              <a:t> </a:t>
            </a:r>
          </a:p>
          <a:p>
            <a:pPr lvl="0" algn="ctr">
              <a:spcBef>
                <a:spcPct val="0"/>
              </a:spcBef>
            </a:pPr>
            <a:r>
              <a:rPr lang="el-GR" sz="4000" dirty="0" smtClean="0">
                <a:ln w="3175" cmpd="sng">
                  <a:noFill/>
                </a:ln>
                <a:latin typeface="+mj-lt"/>
                <a:ea typeface="+mj-ea"/>
                <a:cs typeface="+mj-cs"/>
              </a:rPr>
              <a:t> </a:t>
            </a:r>
            <a:endParaRPr kumimoji="0" lang="en-US" sz="4000" b="1" i="0" u="none" strike="noStrike" kern="1200" cap="none" spc="0" normalizeH="0" baseline="0" noProof="0" dirty="0">
              <a:ln w="3175" cmpd="sng">
                <a:noFill/>
              </a:ln>
              <a:solidFill>
                <a:srgbClr val="C00000"/>
              </a:solidFill>
              <a:effectLst/>
              <a:uLnTx/>
              <a:uFillTx/>
              <a:latin typeface="+mj-lt"/>
              <a:ea typeface="+mj-ea"/>
              <a:cs typeface="+mj-cs"/>
            </a:endParaRPr>
          </a:p>
        </p:txBody>
      </p:sp>
      <p:pic>
        <p:nvPicPr>
          <p:cNvPr id="6" name="Picture 5" descr="OR.png"/>
          <p:cNvPicPr>
            <a:picLocks noChangeAspect="1"/>
          </p:cNvPicPr>
          <p:nvPr/>
        </p:nvPicPr>
        <p:blipFill>
          <a:blip r:embed="rId2"/>
          <a:stretch>
            <a:fillRect/>
          </a:stretch>
        </p:blipFill>
        <p:spPr>
          <a:xfrm>
            <a:off x="3101366" y="1217566"/>
            <a:ext cx="6290990" cy="4420917"/>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400079"/>
            <a:ext cx="10018713" cy="705385"/>
          </a:xfrm>
        </p:spPr>
        <p:txBody>
          <a:bodyPr>
            <a:noAutofit/>
          </a:bodyPr>
          <a:lstStyle/>
          <a:p>
            <a:r>
              <a:rPr lang="el-GR" sz="3200" b="1" dirty="0" smtClean="0"/>
              <a:t>Μη Ενεργοποιημένη  Πεντάοδος Βαλβίδα </a:t>
            </a:r>
            <a:br>
              <a:rPr lang="el-GR" sz="3200" b="1" dirty="0" smtClean="0"/>
            </a:br>
            <a:r>
              <a:rPr lang="el-GR" sz="3200" b="1" dirty="0" smtClean="0">
                <a:solidFill>
                  <a:srgbClr val="FF0000"/>
                </a:solidFill>
              </a:rPr>
              <a:t>Αρνητική</a:t>
            </a:r>
            <a:r>
              <a:rPr lang="el-GR" sz="3200" b="1" dirty="0" smtClean="0"/>
              <a:t> </a:t>
            </a:r>
            <a:r>
              <a:rPr lang="el-GR" sz="3200" b="1" dirty="0" smtClean="0">
                <a:solidFill>
                  <a:srgbClr val="FF0000"/>
                </a:solidFill>
              </a:rPr>
              <a:t>Κίνηση εμβόλου</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4289" name="Rectangle 17"/>
          <p:cNvSpPr>
            <a:spLocks noChangeArrowheads="1"/>
          </p:cNvSpPr>
          <p:nvPr/>
        </p:nvSpPr>
        <p:spPr bwMode="auto">
          <a:xfrm>
            <a:off x="6665233" y="1755241"/>
            <a:ext cx="5163909"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l-GR" sz="2000" dirty="0" smtClean="0">
                <a:solidFill>
                  <a:srgbClr val="002060"/>
                </a:solidFill>
                <a:latin typeface="Arial" pitchFamily="34" charset="0"/>
                <a:cs typeface="Arial" pitchFamily="34" charset="0"/>
              </a:rPr>
              <a:t>Όταν η βαλβίδα αλλάξει κατάσταση όπως φαίνεται στο διπλανό σχήμα, ο αέρας τροφοδοτείται στον κύλινδρο μέσω της θυρίδας  2, μετακινώντας  το έμβολο και τη ράβδο αρνητικά.   Η θυρίδα  5  έγινε τώρα η θυρίδα διαφυγής του αέρα ενώ η θυρίδα 3 τώρα είναι φραγμένη.  Βλέπουμε ότι αέρας ψηλής πίεσης ρέει προς τη δεξιά θυρίδα του ΚΔΕ ενώ αέρας χαμηλής πίεσης που είναι εγκλωβισμένος στη θαλάμη πίσω από το έμβολο διαφεύγει στην ατμόσφαιρα μέσω των θυρίδω 4-5 .</a:t>
            </a:r>
          </a:p>
          <a:p>
            <a:pPr hangingPunct="0"/>
            <a:r>
              <a:rPr lang="el-GR" sz="2000" dirty="0" smtClean="0"/>
              <a:t> </a:t>
            </a:r>
            <a:endParaRPr lang="el-GR" sz="2000" dirty="0"/>
          </a:p>
        </p:txBody>
      </p:sp>
      <p:graphicFrame>
        <p:nvGraphicFramePr>
          <p:cNvPr id="57347" name="Object 4"/>
          <p:cNvGraphicFramePr>
            <a:graphicFrameLocks noChangeAspect="1"/>
          </p:cNvGraphicFramePr>
          <p:nvPr/>
        </p:nvGraphicFramePr>
        <p:xfrm>
          <a:off x="1587047" y="1779179"/>
          <a:ext cx="4784725" cy="3939449"/>
        </p:xfrm>
        <a:graphic>
          <a:graphicData uri="http://schemas.openxmlformats.org/presentationml/2006/ole">
            <p:oleObj spid="_x0000_s57347" name="CorelPhotoPaint.Image.6" r:id="rId3" imgW="360000" imgH="360000" progId="">
              <p:embed/>
            </p:oleObj>
          </a:graphicData>
        </a:graphic>
      </p:graphicFrame>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400079"/>
            <a:ext cx="10018713" cy="705385"/>
          </a:xfrm>
        </p:spPr>
        <p:txBody>
          <a:bodyPr>
            <a:noAutofit/>
          </a:bodyPr>
          <a:lstStyle/>
          <a:p>
            <a:r>
              <a:rPr lang="el-GR" sz="3200" b="1" dirty="0" smtClean="0"/>
              <a:t>Έλεγχος Ταχύτητας Εμβόλου</a:t>
            </a:r>
            <a:br>
              <a:rPr lang="el-GR" sz="3200" b="1" dirty="0" smtClean="0"/>
            </a:br>
            <a:r>
              <a:rPr lang="el-GR" sz="3200" b="1" dirty="0" smtClean="0">
                <a:solidFill>
                  <a:srgbClr val="FF0000"/>
                </a:solidFill>
              </a:rPr>
              <a:t>Βαλβίδα Ελέγχου ροής</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58371" name="Object 3"/>
          <p:cNvGraphicFramePr>
            <a:graphicFrameLocks noChangeAspect="1"/>
          </p:cNvGraphicFramePr>
          <p:nvPr/>
        </p:nvGraphicFramePr>
        <p:xfrm>
          <a:off x="3606002" y="2525487"/>
          <a:ext cx="6466912" cy="3944906"/>
        </p:xfrm>
        <a:graphic>
          <a:graphicData uri="http://schemas.openxmlformats.org/presentationml/2006/ole">
            <p:oleObj spid="_x0000_s58371" name="Visio" r:id="rId3" imgW="5388864" imgH="3288115" progId="">
              <p:embed/>
            </p:oleObj>
          </a:graphicData>
        </a:graphic>
      </p:graphicFrame>
      <p:sp>
        <p:nvSpPr>
          <p:cNvPr id="10" name="Rectangle 17"/>
          <p:cNvSpPr>
            <a:spLocks noChangeArrowheads="1"/>
          </p:cNvSpPr>
          <p:nvPr/>
        </p:nvSpPr>
        <p:spPr bwMode="auto">
          <a:xfrm>
            <a:off x="1611086" y="1621102"/>
            <a:ext cx="1058091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sz="2000" dirty="0" smtClean="0">
                <a:solidFill>
                  <a:srgbClr val="002060"/>
                </a:solidFill>
                <a:latin typeface="Arial" pitchFamily="34" charset="0"/>
                <a:cs typeface="Arial" pitchFamily="34" charset="0"/>
              </a:rPr>
              <a:t>Η </a:t>
            </a:r>
            <a:r>
              <a:rPr lang="en-GB" sz="2000" dirty="0" err="1" smtClean="0">
                <a:solidFill>
                  <a:srgbClr val="002060"/>
                </a:solidFill>
                <a:latin typeface="Arial" pitchFamily="34" charset="0"/>
                <a:cs typeface="Arial" pitchFamily="34" charset="0"/>
              </a:rPr>
              <a:t>βαλβίδα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ελέγχου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ροής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επιτρέπει</a:t>
            </a:r>
            <a:r>
              <a:rPr lang="en-GB" sz="2000" dirty="0" smtClean="0">
                <a:solidFill>
                  <a:srgbClr val="002060"/>
                </a:solidFill>
                <a:latin typeface="Arial" pitchFamily="34" charset="0"/>
                <a:cs typeface="Arial" pitchFamily="34" charset="0"/>
              </a:rPr>
              <a:t> </a:t>
            </a:r>
            <a:r>
              <a:rPr lang="en-GB" sz="2000" b="1" dirty="0" err="1" smtClean="0">
                <a:solidFill>
                  <a:srgbClr val="00B050"/>
                </a:solidFill>
                <a:latin typeface="Arial" pitchFamily="34" charset="0"/>
                <a:cs typeface="Arial" pitchFamily="34" charset="0"/>
              </a:rPr>
              <a:t>ελεύθερη</a:t>
            </a:r>
            <a:r>
              <a:rPr lang="en-GB" sz="2000" b="1" dirty="0" smtClean="0">
                <a:solidFill>
                  <a:srgbClr val="00B050"/>
                </a:solidFill>
                <a:latin typeface="Arial" pitchFamily="34" charset="0"/>
                <a:cs typeface="Arial" pitchFamily="34" charset="0"/>
              </a:rPr>
              <a:t> </a:t>
            </a:r>
            <a:r>
              <a:rPr lang="en-GB" sz="2000" b="1" dirty="0" err="1" smtClean="0">
                <a:solidFill>
                  <a:srgbClr val="00B050"/>
                </a:solidFill>
                <a:latin typeface="Arial" pitchFamily="34" charset="0"/>
                <a:cs typeface="Arial" pitchFamily="34" charset="0"/>
              </a:rPr>
              <a:t>ροή</a:t>
            </a:r>
            <a:r>
              <a:rPr lang="en-GB" sz="2000" dirty="0" smtClean="0">
                <a:solidFill>
                  <a:srgbClr val="00B050"/>
                </a:solidFill>
                <a:latin typeface="Arial" pitchFamily="34" charset="0"/>
                <a:cs typeface="Arial" pitchFamily="34" charset="0"/>
              </a:rPr>
              <a:t> </a:t>
            </a:r>
            <a:r>
              <a:rPr lang="el-GR" sz="2000" dirty="0" smtClean="0">
                <a:solidFill>
                  <a:srgbClr val="00B05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αέρα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μια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κατεύθυνση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a:t>
            </a:r>
            <a:r>
              <a:rPr lang="en-GB" sz="2000" b="1" dirty="0" err="1" smtClean="0">
                <a:solidFill>
                  <a:srgbClr val="FF0000"/>
                </a:solidFill>
                <a:latin typeface="Arial" pitchFamily="34" charset="0"/>
                <a:cs typeface="Arial" pitchFamily="34" charset="0"/>
              </a:rPr>
              <a:t>ελεγχόμενη</a:t>
            </a:r>
            <a:r>
              <a:rPr lang="en-GB" sz="2000" b="1" dirty="0" smtClean="0">
                <a:solidFill>
                  <a:srgbClr val="FF0000"/>
                </a:solidFill>
                <a:latin typeface="Arial" pitchFamily="34" charset="0"/>
                <a:cs typeface="Arial" pitchFamily="34" charset="0"/>
              </a:rPr>
              <a:t> </a:t>
            </a:r>
            <a:r>
              <a:rPr lang="en-GB" sz="2000" b="1" dirty="0" err="1" smtClean="0">
                <a:solidFill>
                  <a:srgbClr val="FF0000"/>
                </a:solidFill>
                <a:latin typeface="Arial" pitchFamily="34" charset="0"/>
                <a:cs typeface="Arial" pitchFamily="34" charset="0"/>
              </a:rPr>
              <a:t>ροή</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άλλη</a:t>
            </a:r>
            <a:r>
              <a:rPr lang="en-GB" sz="2000" dirty="0" smtClean="0">
                <a:solidFill>
                  <a:srgbClr val="002060"/>
                </a:solidFill>
                <a:latin typeface="Arial" pitchFamily="34" charset="0"/>
                <a:cs typeface="Arial" pitchFamily="34" charset="0"/>
              </a:rPr>
              <a:t>.</a:t>
            </a:r>
            <a:endParaRPr lang="el-GR" sz="2000"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400079"/>
            <a:ext cx="10018713" cy="705385"/>
          </a:xfrm>
        </p:spPr>
        <p:txBody>
          <a:bodyPr>
            <a:noAutofit/>
          </a:bodyPr>
          <a:lstStyle/>
          <a:p>
            <a:r>
              <a:rPr lang="el-GR" sz="3200" b="1" dirty="0" smtClean="0"/>
              <a:t>Έλεγχος Ταχύτητας Εμβόλου</a:t>
            </a:r>
            <a:br>
              <a:rPr lang="el-GR" sz="3200" b="1" dirty="0" smtClean="0"/>
            </a:br>
            <a:r>
              <a:rPr lang="el-GR" sz="3200" b="1" dirty="0" smtClean="0">
                <a:solidFill>
                  <a:srgbClr val="FF0000"/>
                </a:solidFill>
              </a:rPr>
              <a:t>Βαλβίδα Ελέγχου ροής</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8372" name="Rectangle 4"/>
          <p:cNvSpPr>
            <a:spLocks noChangeArrowheads="1"/>
          </p:cNvSpPr>
          <p:nvPr/>
        </p:nvSpPr>
        <p:spPr bwMode="auto">
          <a:xfrm>
            <a:off x="5486397" y="1689463"/>
            <a:ext cx="619760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i="0" u="sng" strike="noStrike" cap="none" normalizeH="0" baseline="0" dirty="0" smtClean="0">
                <a:ln>
                  <a:noFill/>
                </a:ln>
                <a:solidFill>
                  <a:srgbClr val="00B050"/>
                </a:solidFill>
                <a:effectLst/>
                <a:latin typeface="Arial" pitchFamily="34" charset="0"/>
                <a:ea typeface="Times New Roman" pitchFamily="18" charset="0"/>
                <a:cs typeface="Arial" pitchFamily="34" charset="0"/>
              </a:rPr>
              <a:t>Ελεύθερη ροή</a:t>
            </a:r>
            <a:endParaRPr kumimoji="0" lang="el-GR"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l-GR"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Ο αέρας που εισέρχεται από τη θυρίδα 2 σπρώχνει τη σφαιρική βαλβίδα και εξέρχεται ελεύθερα από τη θυρίδα 1. Ο ρυθμιστής δεν επηρεάζει τη ροή του αέρα. </a:t>
            </a:r>
            <a:endParaRPr kumimoji="0" lang="el-GR" i="0" u="none" strike="noStrike" cap="none" normalizeH="0" baseline="0" dirty="0" smtClean="0">
              <a:ln>
                <a:noFill/>
              </a:ln>
              <a:solidFill>
                <a:srgbClr val="00B050"/>
              </a:solidFill>
              <a:effectLst/>
              <a:latin typeface="Arial" pitchFamily="34" charset="0"/>
              <a:cs typeface="Arial" pitchFamily="34" charset="0"/>
            </a:endParaRPr>
          </a:p>
        </p:txBody>
      </p:sp>
      <p:sp>
        <p:nvSpPr>
          <p:cNvPr id="9" name="Rectangle 4"/>
          <p:cNvSpPr>
            <a:spLocks noChangeArrowheads="1"/>
          </p:cNvSpPr>
          <p:nvPr/>
        </p:nvSpPr>
        <p:spPr bwMode="auto">
          <a:xfrm>
            <a:off x="5515429" y="4138722"/>
            <a:ext cx="64298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Περιορισμένη  ροή</a:t>
            </a:r>
            <a:endParaRPr kumimoji="0" lang="el-GR" i="0" u="none" strike="noStrike" cap="none" normalizeH="0" baseline="0" dirty="0" smtClean="0">
              <a:ln>
                <a:noFill/>
              </a:ln>
              <a:solidFill>
                <a:srgbClr val="FF0000"/>
              </a:solidFill>
              <a:effectLst/>
              <a:latin typeface="Arial" pitchFamily="34" charset="0"/>
              <a:cs typeface="Arial" pitchFamily="34" charset="0"/>
            </a:endParaRPr>
          </a:p>
          <a:p>
            <a:r>
              <a:rPr lang="el-GR" dirty="0" smtClean="0">
                <a:solidFill>
                  <a:srgbClr val="FF0000"/>
                </a:solidFill>
                <a:latin typeface="Arial" pitchFamily="34" charset="0"/>
                <a:cs typeface="Arial" pitchFamily="34" charset="0"/>
              </a:rPr>
              <a:t>Ο αέρας που εισέρχεται από τη θυρίδα 1 κλείνει τη σφαιρική βαλβίδα και γι’ αυτό αναγκάζεται να εισέλθει διαμέσου του ρυθμιστή, προτού εξέλθει  από τη θυρίδα 2.  Ρυθμίζοντας το ρυθμιστή, ελέγχεται ο όγκος του αέρα που περνά διαμέσου του.  Αυτό επιτυγχάνεται με την αλλαγή του μεγέθους του ανοίγματος από το οποίο πρέπει να περάσει ο αέρας. </a:t>
            </a:r>
            <a:endParaRPr kumimoji="0" lang="el-GR" i="0" u="none" strike="noStrike" cap="none" normalizeH="0" baseline="0" dirty="0" smtClean="0">
              <a:ln>
                <a:noFill/>
              </a:ln>
              <a:solidFill>
                <a:srgbClr val="FF0000"/>
              </a:solidFill>
              <a:effectLst/>
              <a:latin typeface="Arial" pitchFamily="34" charset="0"/>
              <a:cs typeface="Arial" pitchFamily="34" charset="0"/>
            </a:endParaRPr>
          </a:p>
        </p:txBody>
      </p:sp>
      <p:grpSp>
        <p:nvGrpSpPr>
          <p:cNvPr id="59395" name="Group 3"/>
          <p:cNvGrpSpPr>
            <a:grpSpLocks/>
          </p:cNvGrpSpPr>
          <p:nvPr/>
        </p:nvGrpSpPr>
        <p:grpSpPr bwMode="auto">
          <a:xfrm>
            <a:off x="2017938" y="1570942"/>
            <a:ext cx="3163661" cy="2202771"/>
            <a:chOff x="6508" y="8981"/>
            <a:chExt cx="4398" cy="3311"/>
          </a:xfrm>
        </p:grpSpPr>
        <p:grpSp>
          <p:nvGrpSpPr>
            <p:cNvPr id="59396" name="Group 4"/>
            <p:cNvGrpSpPr>
              <a:grpSpLocks/>
            </p:cNvGrpSpPr>
            <p:nvPr/>
          </p:nvGrpSpPr>
          <p:grpSpPr bwMode="auto">
            <a:xfrm>
              <a:off x="6549" y="8981"/>
              <a:ext cx="4191" cy="3049"/>
              <a:chOff x="5631" y="9394"/>
              <a:chExt cx="4948" cy="3492"/>
            </a:xfrm>
          </p:grpSpPr>
          <p:pic>
            <p:nvPicPr>
              <p:cNvPr id="59397" name="Picture 5" descr="Fcv-free"/>
              <p:cNvPicPr>
                <a:picLocks noChangeAspect="1" noChangeArrowheads="1"/>
              </p:cNvPicPr>
              <p:nvPr/>
            </p:nvPicPr>
            <p:blipFill>
              <a:blip r:embed="rId2"/>
              <a:srcRect/>
              <a:stretch>
                <a:fillRect/>
              </a:stretch>
            </p:blipFill>
            <p:spPr bwMode="auto">
              <a:xfrm>
                <a:off x="5912" y="9394"/>
                <a:ext cx="4188" cy="3492"/>
              </a:xfrm>
              <a:prstGeom prst="rect">
                <a:avLst/>
              </a:prstGeom>
              <a:noFill/>
              <a:ln w="9525">
                <a:noFill/>
                <a:miter lim="800000"/>
                <a:headEnd/>
                <a:tailEnd/>
              </a:ln>
            </p:spPr>
          </p:pic>
          <p:sp>
            <p:nvSpPr>
              <p:cNvPr id="59398" name="Text Box 6"/>
              <p:cNvSpPr txBox="1">
                <a:spLocks noChangeArrowheads="1"/>
              </p:cNvSpPr>
              <p:nvPr/>
            </p:nvSpPr>
            <p:spPr bwMode="auto">
              <a:xfrm>
                <a:off x="9970" y="11704"/>
                <a:ext cx="609" cy="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Arial" pitchFamily="34" charset="0"/>
                  </a:rPr>
                  <a:t>2</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9399" name="Text Box 7"/>
              <p:cNvSpPr txBox="1">
                <a:spLocks noChangeArrowheads="1"/>
              </p:cNvSpPr>
              <p:nvPr/>
            </p:nvSpPr>
            <p:spPr bwMode="auto">
              <a:xfrm>
                <a:off x="5631" y="11649"/>
                <a:ext cx="609" cy="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Arial" pitchFamily="34" charset="0"/>
                  </a:rPr>
                  <a:t>1</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9400" name="Text Box 8"/>
            <p:cNvSpPr txBox="1">
              <a:spLocks noChangeArrowheads="1"/>
            </p:cNvSpPr>
            <p:nvPr/>
          </p:nvSpPr>
          <p:spPr bwMode="auto">
            <a:xfrm>
              <a:off x="6508" y="11841"/>
              <a:ext cx="4398" cy="4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35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Arial" pitchFamily="34" charset="0"/>
                </a:rPr>
                <a:t>Σχ.5/59 Ελεύθερη ροή διαμέσου της ΒΕΡ.</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59401" name="Group 9"/>
          <p:cNvGrpSpPr>
            <a:grpSpLocks/>
          </p:cNvGrpSpPr>
          <p:nvPr/>
        </p:nvGrpSpPr>
        <p:grpSpPr bwMode="auto">
          <a:xfrm>
            <a:off x="2235199" y="4107543"/>
            <a:ext cx="3081339" cy="2424565"/>
            <a:chOff x="6591" y="12519"/>
            <a:chExt cx="4398" cy="3479"/>
          </a:xfrm>
        </p:grpSpPr>
        <p:pic>
          <p:nvPicPr>
            <p:cNvPr id="59402" name="Picture 10" descr="Fcv-forc"/>
            <p:cNvPicPr>
              <a:picLocks noChangeAspect="1" noChangeArrowheads="1"/>
            </p:cNvPicPr>
            <p:nvPr/>
          </p:nvPicPr>
          <p:blipFill>
            <a:blip r:embed="rId3"/>
            <a:srcRect/>
            <a:stretch>
              <a:fillRect/>
            </a:stretch>
          </p:blipFill>
          <p:spPr bwMode="auto">
            <a:xfrm>
              <a:off x="6742" y="12519"/>
              <a:ext cx="3664" cy="3050"/>
            </a:xfrm>
            <a:prstGeom prst="rect">
              <a:avLst/>
            </a:prstGeom>
            <a:noFill/>
            <a:ln w="9525">
              <a:noFill/>
              <a:miter lim="800000"/>
              <a:headEnd/>
              <a:tailEnd/>
            </a:ln>
          </p:spPr>
        </p:pic>
        <p:sp>
          <p:nvSpPr>
            <p:cNvPr id="59403" name="Text Box 11"/>
            <p:cNvSpPr txBox="1">
              <a:spLocks noChangeArrowheads="1"/>
            </p:cNvSpPr>
            <p:nvPr/>
          </p:nvSpPr>
          <p:spPr bwMode="auto">
            <a:xfrm>
              <a:off x="6591" y="15547"/>
              <a:ext cx="4398" cy="4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35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Arial" pitchFamily="34" charset="0"/>
                </a:rPr>
                <a:t>Σχ.5/60 Ελεγχόμενη  ροή διαμέσου της ΒΕΡ.</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9404" name="Text Box 12"/>
            <p:cNvSpPr txBox="1">
              <a:spLocks noChangeArrowheads="1"/>
            </p:cNvSpPr>
            <p:nvPr/>
          </p:nvSpPr>
          <p:spPr bwMode="auto">
            <a:xfrm>
              <a:off x="6637" y="14532"/>
              <a:ext cx="497" cy="514"/>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Arial" pitchFamily="34" charset="0"/>
                </a:rPr>
                <a:t>1</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9405" name="Text Box 13"/>
            <p:cNvSpPr txBox="1">
              <a:spLocks noChangeArrowheads="1"/>
            </p:cNvSpPr>
            <p:nvPr/>
          </p:nvSpPr>
          <p:spPr bwMode="auto">
            <a:xfrm>
              <a:off x="10228" y="14532"/>
              <a:ext cx="497" cy="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200" b="0" i="0" u="none" strike="noStrike" cap="none" normalizeH="0" baseline="0" smtClean="0">
                  <a:ln>
                    <a:noFill/>
                  </a:ln>
                  <a:solidFill>
                    <a:schemeClr val="tx1"/>
                  </a:solidFill>
                  <a:effectLst/>
                  <a:latin typeface="Calibri" pitchFamily="34" charset="0"/>
                  <a:cs typeface="Arial" pitchFamily="34" charset="0"/>
                </a:rPr>
                <a:t>2</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Έλεγχος Ταχύτητας  Θετικής Κίνησης ΚΑΕ</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0418" name="Object 4"/>
          <p:cNvGraphicFramePr>
            <a:graphicFrameLocks noChangeAspect="1"/>
          </p:cNvGraphicFramePr>
          <p:nvPr/>
        </p:nvGraphicFramePr>
        <p:xfrm>
          <a:off x="1611085" y="1264023"/>
          <a:ext cx="6837229" cy="2509691"/>
        </p:xfrm>
        <a:graphic>
          <a:graphicData uri="http://schemas.openxmlformats.org/presentationml/2006/ole">
            <p:oleObj spid="_x0000_s60418" name="Visio" r:id="rId3" imgW="6825149" imgH="2505117" progId="">
              <p:embed/>
            </p:oleObj>
          </a:graphicData>
        </a:graphic>
      </p:graphicFrame>
      <p:graphicFrame>
        <p:nvGraphicFramePr>
          <p:cNvPr id="60419" name="Object 6"/>
          <p:cNvGraphicFramePr>
            <a:graphicFrameLocks noChangeAspect="1"/>
          </p:cNvGraphicFramePr>
          <p:nvPr/>
        </p:nvGraphicFramePr>
        <p:xfrm>
          <a:off x="8628743" y="1167720"/>
          <a:ext cx="3384550" cy="3384550"/>
        </p:xfrm>
        <a:graphic>
          <a:graphicData uri="http://schemas.openxmlformats.org/presentationml/2006/ole">
            <p:oleObj spid="_x0000_s60419" name="CorelPhotoPaint.Image.6" r:id="rId4" imgW="360000" imgH="360000" progId="">
              <p:embed/>
            </p:oleObj>
          </a:graphicData>
        </a:graphic>
      </p:graphicFrame>
      <p:sp>
        <p:nvSpPr>
          <p:cNvPr id="60420" name="Rectangle 4"/>
          <p:cNvSpPr>
            <a:spLocks noChangeArrowheads="1"/>
          </p:cNvSpPr>
          <p:nvPr/>
        </p:nvSpPr>
        <p:spPr bwMode="auto">
          <a:xfrm>
            <a:off x="1523997" y="3977363"/>
            <a:ext cx="744583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 απλό κύκλωμα επιτρέπει στο έμβολο να κινηθεί θετικά με αργό ρυθμό. Η βαλβίδα Α θα πρέπει να είναι ενεργοποιημένη συνεχώς, ενώ το έμβολο κινείται θετικά. Η ταχύτητα με την οποία  κινείται το έμβολο θετικά  μπορεί να ελεγχθεί, ρυθμίζοντας το ρυθμιστή. Όσο περισσότερο περιοριστεί η ροή, τόσο πιο αργά το έμβολο θα κινείται. Ανάλογα με την πίεση και το μέγεθος του κυλίνδρου που χρησιμοποιείται, είναι δυνατό να παραχθούν κινήσεις που διαρκούν πάνω από ορισμένα δευτερόλεπτα.</a:t>
            </a:r>
            <a:endParaRPr kumimoji="0" lang="el-GR"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Έλεγχος Ταχύτητας  Θετικής/Αρνητικής Κίνησης ΚΑΕ</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0420" name="Rectangle 4"/>
          <p:cNvSpPr>
            <a:spLocks noChangeArrowheads="1"/>
          </p:cNvSpPr>
          <p:nvPr/>
        </p:nvSpPr>
        <p:spPr bwMode="auto">
          <a:xfrm>
            <a:off x="1988456" y="4725294"/>
            <a:ext cx="96374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2286000" algn="l"/>
              </a:tabLst>
            </a:pPr>
            <a:r>
              <a:rPr lang="en-GB" sz="2000" dirty="0" err="1" smtClean="0">
                <a:solidFill>
                  <a:srgbClr val="002060"/>
                </a:solidFill>
                <a:latin typeface="Arial" pitchFamily="34" charset="0"/>
                <a:cs typeface="Arial" pitchFamily="34" charset="0"/>
              </a:rPr>
              <a:t>Αν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προστεθεί</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δεύτερη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βαλβίδα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ελέγχου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ροής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σε</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αντίθετη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κατεύθυνση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πρώτη</a:t>
            </a:r>
            <a:r>
              <a:rPr lang="en-GB" sz="2000" dirty="0" smtClean="0">
                <a:solidFill>
                  <a:srgbClr val="002060"/>
                </a:solidFill>
                <a:latin typeface="Arial" pitchFamily="34" charset="0"/>
                <a:cs typeface="Arial" pitchFamily="34" charset="0"/>
              </a:rPr>
              <a:t>, η </a:t>
            </a:r>
            <a:r>
              <a:rPr lang="en-GB" sz="2000" dirty="0" err="1" smtClean="0">
                <a:solidFill>
                  <a:srgbClr val="002060"/>
                </a:solidFill>
                <a:latin typeface="Arial" pitchFamily="34" charset="0"/>
                <a:cs typeface="Arial" pitchFamily="34" charset="0"/>
              </a:rPr>
              <a:t>ταχύτητα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εμβόλου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μπορεί</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να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ελεγχθεί</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τόσο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κατά</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θετική</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όσο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κατά</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αρνητική</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κίνηση</a:t>
            </a:r>
            <a:endParaRPr kumimoji="0" lang="el-GR" sz="2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61444" name="Picture 4" descr="PN64"/>
          <p:cNvPicPr>
            <a:picLocks noChangeAspect="1" noChangeArrowheads="1"/>
          </p:cNvPicPr>
          <p:nvPr/>
        </p:nvPicPr>
        <p:blipFill>
          <a:blip r:embed="rId2"/>
          <a:srcRect t="6473"/>
          <a:stretch>
            <a:fillRect/>
          </a:stretch>
        </p:blipFill>
        <p:spPr bwMode="auto">
          <a:xfrm>
            <a:off x="2090058" y="1453243"/>
            <a:ext cx="9145006" cy="2857500"/>
          </a:xfrm>
          <a:prstGeom prst="rect">
            <a:avLst/>
          </a:prstGeom>
          <a:noFill/>
          <a:ln w="9525">
            <a:noFill/>
            <a:miter lim="800000"/>
            <a:headEnd/>
            <a:tailEnd/>
          </a:ln>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Έλεγχος Ταχύτητας  Θετικής Κίνησης ΚΔΕ</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2466" name="Object 3"/>
          <p:cNvGraphicFramePr>
            <a:graphicFrameLocks noChangeAspect="1"/>
          </p:cNvGraphicFramePr>
          <p:nvPr/>
        </p:nvGraphicFramePr>
        <p:xfrm>
          <a:off x="1435327" y="1291999"/>
          <a:ext cx="3933788" cy="4325029"/>
        </p:xfrm>
        <a:graphic>
          <a:graphicData uri="http://schemas.openxmlformats.org/presentationml/2006/ole">
            <p:oleObj spid="_x0000_s62466" name="Visio" r:id="rId3" imgW="2792984" imgH="3070691" progId="">
              <p:embed/>
            </p:oleObj>
          </a:graphicData>
        </a:graphic>
      </p:graphicFrame>
      <p:sp>
        <p:nvSpPr>
          <p:cNvPr id="7" name="Rectangle 4"/>
          <p:cNvSpPr>
            <a:spLocks noChangeArrowheads="1"/>
          </p:cNvSpPr>
          <p:nvPr/>
        </p:nvSpPr>
        <p:spPr bwMode="auto">
          <a:xfrm>
            <a:off x="5646057" y="1375100"/>
            <a:ext cx="634274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sz="2000" dirty="0" err="1" smtClean="0">
                <a:solidFill>
                  <a:srgbClr val="002060"/>
                </a:solidFill>
                <a:latin typeface="Arial" pitchFamily="34" charset="0"/>
                <a:cs typeface="Arial" pitchFamily="34" charset="0"/>
              </a:rPr>
              <a:t>Με</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μετακίνηση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μοχλού</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της</a:t>
            </a:r>
            <a:r>
              <a:rPr lang="en-GB" sz="2000" dirty="0" smtClean="0">
                <a:solidFill>
                  <a:srgbClr val="002060"/>
                </a:solidFill>
                <a:latin typeface="Arial" pitchFamily="34" charset="0"/>
                <a:cs typeface="Arial" pitchFamily="34" charset="0"/>
              </a:rPr>
              <a:t>, η </a:t>
            </a:r>
            <a:r>
              <a:rPr lang="en-GB" sz="2000" dirty="0" err="1" smtClean="0">
                <a:solidFill>
                  <a:srgbClr val="002060"/>
                </a:solidFill>
                <a:latin typeface="Arial" pitchFamily="34" charset="0"/>
                <a:cs typeface="Arial" pitchFamily="34" charset="0"/>
              </a:rPr>
              <a:t>πεντάοδος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βαλβίδα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αλλάζει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κατάσταση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συνδέοντας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εσωτερικά</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θυρίδα</a:t>
            </a:r>
            <a:r>
              <a:rPr lang="en-GB" sz="2000" dirty="0" smtClean="0">
                <a:solidFill>
                  <a:srgbClr val="002060"/>
                </a:solidFill>
                <a:latin typeface="Arial" pitchFamily="34" charset="0"/>
                <a:cs typeface="Arial" pitchFamily="34" charset="0"/>
              </a:rPr>
              <a:t> 1 </a:t>
            </a:r>
            <a:r>
              <a:rPr lang="en-GB" sz="2000" dirty="0" err="1" smtClean="0">
                <a:solidFill>
                  <a:srgbClr val="002060"/>
                </a:solidFill>
                <a:latin typeface="Arial" pitchFamily="34" charset="0"/>
                <a:cs typeface="Arial" pitchFamily="34" charset="0"/>
              </a:rPr>
              <a:t>με</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θυρίδα</a:t>
            </a:r>
            <a:r>
              <a:rPr lang="en-GB" sz="2000" dirty="0" smtClean="0">
                <a:solidFill>
                  <a:srgbClr val="002060"/>
                </a:solidFill>
                <a:latin typeface="Arial" pitchFamily="34" charset="0"/>
                <a:cs typeface="Arial" pitchFamily="34" charset="0"/>
              </a:rPr>
              <a:t> 4. </a:t>
            </a:r>
            <a:r>
              <a:rPr lang="en-GB" sz="2000" dirty="0" err="1" smtClean="0">
                <a:solidFill>
                  <a:srgbClr val="002060"/>
                </a:solidFill>
                <a:latin typeface="Arial" pitchFamily="34" charset="0"/>
                <a:cs typeface="Arial" pitchFamily="34" charset="0"/>
              </a:rPr>
              <a:t>Αυτό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έχει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σαν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αποτέλεσμα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αέρας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παροχή</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να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εισέλθει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ελεύθερα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μέσω</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ρυθμιστή</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πίσω</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μέρος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κυλίνδρου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μετακινώντας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έμβολο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θετικά</a:t>
            </a:r>
            <a:r>
              <a:rPr lang="en-GB" sz="2000" dirty="0" smtClean="0">
                <a:solidFill>
                  <a:srgbClr val="002060"/>
                </a:solidFill>
                <a:latin typeface="Arial" pitchFamily="34" charset="0"/>
                <a:cs typeface="Arial" pitchFamily="34" charset="0"/>
              </a:rPr>
              <a:t>. Η </a:t>
            </a:r>
            <a:r>
              <a:rPr lang="en-GB" sz="2000" dirty="0" err="1" smtClean="0">
                <a:solidFill>
                  <a:srgbClr val="002060"/>
                </a:solidFill>
                <a:latin typeface="Arial" pitchFamily="34" charset="0"/>
                <a:cs typeface="Arial" pitchFamily="34" charset="0"/>
              </a:rPr>
              <a:t>μετακίνηση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εμβόλου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πραγματοποιείται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με</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αργό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ρυθμό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Αυτό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συμβαίνει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διότι</a:t>
            </a:r>
            <a:r>
              <a:rPr lang="en-GB" sz="2000" dirty="0" smtClean="0">
                <a:solidFill>
                  <a:srgbClr val="002060"/>
                </a:solidFill>
                <a:latin typeface="Arial" pitchFamily="34" charset="0"/>
                <a:cs typeface="Arial" pitchFamily="34" charset="0"/>
              </a:rPr>
              <a:t> ο </a:t>
            </a:r>
            <a:r>
              <a:rPr lang="en-GB" sz="2000" dirty="0" err="1" smtClean="0">
                <a:solidFill>
                  <a:srgbClr val="002060"/>
                </a:solidFill>
                <a:latin typeface="Arial" pitchFamily="34" charset="0"/>
                <a:cs typeface="Arial" pitchFamily="34" charset="0"/>
              </a:rPr>
              <a:t>αέρας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βρισκόταν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μπροστινό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μέρος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κυλίνδρου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διαφεύγει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ελεγχόμενος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μια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βαλβίδα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ελέγχου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ροής</a:t>
            </a:r>
            <a:r>
              <a:rPr lang="en-GB" sz="2000" dirty="0" smtClean="0">
                <a:solidFill>
                  <a:srgbClr val="002060"/>
                </a:solidFill>
                <a:latin typeface="Arial" pitchFamily="34" charset="0"/>
                <a:cs typeface="Arial" pitchFamily="34" charset="0"/>
              </a:rPr>
              <a:t> (ΒΕΡ)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συνέχεια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μέσω</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των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θυρίδων</a:t>
            </a:r>
            <a:r>
              <a:rPr lang="en-GB" sz="2000" dirty="0" smtClean="0">
                <a:solidFill>
                  <a:srgbClr val="002060"/>
                </a:solidFill>
                <a:latin typeface="Arial" pitchFamily="34" charset="0"/>
                <a:cs typeface="Arial" pitchFamily="34" charset="0"/>
              </a:rPr>
              <a:t> 2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3 </a:t>
            </a:r>
            <a:r>
              <a:rPr lang="en-GB" sz="2000" dirty="0" err="1" smtClean="0">
                <a:solidFill>
                  <a:srgbClr val="002060"/>
                </a:solidFill>
                <a:latin typeface="Arial" pitchFamily="34" charset="0"/>
                <a:cs typeface="Arial" pitchFamily="34" charset="0"/>
              </a:rPr>
              <a:t>στην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ατμόσφαιρα</a:t>
            </a:r>
            <a:r>
              <a:rPr lang="el-GR" sz="2000" dirty="0" smtClean="0">
                <a:solidFill>
                  <a:srgbClr val="002060"/>
                </a:solidFill>
                <a:latin typeface="Arial" pitchFamily="34" charset="0"/>
                <a:cs typeface="Arial" pitchFamily="34" charset="0"/>
              </a:rPr>
              <a:t>.</a:t>
            </a:r>
            <a:endParaRPr lang="en-GB" sz="20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Έλεγχος Ταχύτητας  Αρνητικής Κίνησης ΚΔΕ</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3491" name="Object 3"/>
          <p:cNvGraphicFramePr>
            <a:graphicFrameLocks noChangeAspect="1"/>
          </p:cNvGraphicFramePr>
          <p:nvPr/>
        </p:nvGraphicFramePr>
        <p:xfrm>
          <a:off x="1525588" y="1359825"/>
          <a:ext cx="3410660" cy="3749203"/>
        </p:xfrm>
        <a:graphic>
          <a:graphicData uri="http://schemas.openxmlformats.org/presentationml/2006/ole">
            <p:oleObj spid="_x0000_s63491" name="Visio" r:id="rId3" imgW="2792984" imgH="3070691" progId="">
              <p:embed/>
            </p:oleObj>
          </a:graphicData>
        </a:graphic>
      </p:graphicFrame>
      <p:sp>
        <p:nvSpPr>
          <p:cNvPr id="7" name="Rectangle 4"/>
          <p:cNvSpPr>
            <a:spLocks noChangeArrowheads="1"/>
          </p:cNvSpPr>
          <p:nvPr/>
        </p:nvSpPr>
        <p:spPr bwMode="auto">
          <a:xfrm>
            <a:off x="5457371" y="1427388"/>
            <a:ext cx="6342743"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l-GR" sz="2000" dirty="0" smtClean="0">
                <a:solidFill>
                  <a:srgbClr val="002060"/>
                </a:solidFill>
                <a:latin typeface="Arial" pitchFamily="34" charset="0"/>
                <a:cs typeface="Arial" pitchFamily="34" charset="0"/>
              </a:rPr>
              <a:t>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πεντάοδος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βαλβίδα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αλλάζει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κατάσταση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συνδέοντας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εσωτερικά</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θυρίδα</a:t>
            </a:r>
            <a:r>
              <a:rPr lang="en-GB" sz="2000" dirty="0" smtClean="0">
                <a:solidFill>
                  <a:srgbClr val="002060"/>
                </a:solidFill>
                <a:latin typeface="Arial" pitchFamily="34" charset="0"/>
                <a:cs typeface="Arial" pitchFamily="34" charset="0"/>
              </a:rPr>
              <a:t> 1 </a:t>
            </a:r>
            <a:r>
              <a:rPr lang="en-GB" sz="2000" dirty="0" err="1" smtClean="0">
                <a:solidFill>
                  <a:srgbClr val="002060"/>
                </a:solidFill>
                <a:latin typeface="Arial" pitchFamily="34" charset="0"/>
                <a:cs typeface="Arial" pitchFamily="34" charset="0"/>
              </a:rPr>
              <a:t>με</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θυρίδα</a:t>
            </a:r>
            <a:r>
              <a:rPr lang="en-GB" sz="2000" dirty="0" smtClean="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2</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Αυτό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έχει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σαν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αποτέλεσμα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αέρας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παροχή</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να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εισέλθει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ελεύθερα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στο</a:t>
            </a:r>
            <a:r>
              <a:rPr lang="el-GR" sz="2000" dirty="0" smtClean="0">
                <a:solidFill>
                  <a:srgbClr val="002060"/>
                </a:solidFill>
                <a:latin typeface="Arial" pitchFamily="34" charset="0"/>
                <a:cs typeface="Arial" pitchFamily="34" charset="0"/>
              </a:rPr>
              <a:t> μπροστινό </a:t>
            </a:r>
            <a:r>
              <a:rPr lang="en-GB" sz="2000" dirty="0" err="1" smtClean="0">
                <a:solidFill>
                  <a:srgbClr val="002060"/>
                </a:solidFill>
                <a:latin typeface="Arial" pitchFamily="34" charset="0"/>
                <a:cs typeface="Arial" pitchFamily="34" charset="0"/>
              </a:rPr>
              <a:t>μέρος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κυλίνδρου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μετακινώντας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έμβολο</a:t>
            </a:r>
            <a:r>
              <a:rPr lang="en-GB" sz="2000" dirty="0" smtClean="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αρνητικά</a:t>
            </a:r>
            <a:r>
              <a:rPr lang="en-GB" sz="2000" dirty="0" smtClean="0">
                <a:solidFill>
                  <a:srgbClr val="002060"/>
                </a:solidFill>
                <a:latin typeface="Arial" pitchFamily="34" charset="0"/>
                <a:cs typeface="Arial" pitchFamily="34" charset="0"/>
              </a:rPr>
              <a:t>. Η </a:t>
            </a:r>
            <a:r>
              <a:rPr lang="en-GB" sz="2000" dirty="0" err="1" smtClean="0">
                <a:solidFill>
                  <a:srgbClr val="002060"/>
                </a:solidFill>
                <a:latin typeface="Arial" pitchFamily="34" charset="0"/>
                <a:cs typeface="Arial" pitchFamily="34" charset="0"/>
              </a:rPr>
              <a:t>μετακίνηση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εμβόλου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πραγματοποιείται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με</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αργό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ρυθμό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Αυτό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συμβαίνει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διότι</a:t>
            </a:r>
            <a:r>
              <a:rPr lang="en-GB" sz="2000" dirty="0" smtClean="0">
                <a:solidFill>
                  <a:srgbClr val="002060"/>
                </a:solidFill>
                <a:latin typeface="Arial" pitchFamily="34" charset="0"/>
                <a:cs typeface="Arial" pitchFamily="34" charset="0"/>
              </a:rPr>
              <a:t> ο </a:t>
            </a:r>
            <a:r>
              <a:rPr lang="en-GB" sz="2000" dirty="0" err="1" smtClean="0">
                <a:solidFill>
                  <a:srgbClr val="002060"/>
                </a:solidFill>
                <a:latin typeface="Arial" pitchFamily="34" charset="0"/>
                <a:cs typeface="Arial" pitchFamily="34" charset="0"/>
              </a:rPr>
              <a:t>αέρας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που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βρισκόταν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στο</a:t>
            </a:r>
            <a:r>
              <a:rPr lang="en-GB" sz="2000" dirty="0" smtClean="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πίσω </a:t>
            </a:r>
            <a:r>
              <a:rPr lang="en-GB" sz="2000" dirty="0" err="1" smtClean="0">
                <a:solidFill>
                  <a:srgbClr val="002060"/>
                </a:solidFill>
                <a:latin typeface="Arial" pitchFamily="34" charset="0"/>
                <a:cs typeface="Arial" pitchFamily="34" charset="0"/>
              </a:rPr>
              <a:t>μέρος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κυλίνδρου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διαφεύγει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ελεγχόμενος</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από</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μια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βαλβίδα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ελέγχου</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ροής</a:t>
            </a:r>
            <a:r>
              <a:rPr lang="en-GB" sz="2000" dirty="0" smtClean="0">
                <a:solidFill>
                  <a:srgbClr val="002060"/>
                </a:solidFill>
                <a:latin typeface="Arial" pitchFamily="34" charset="0"/>
                <a:cs typeface="Arial" pitchFamily="34" charset="0"/>
              </a:rPr>
              <a:t> (ΒΕΡ)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στη</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συνέχεια</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μέσω</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των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θυρίδων</a:t>
            </a:r>
            <a:r>
              <a:rPr lang="en-GB" sz="2000" dirty="0" smtClean="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4</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και</a:t>
            </a:r>
            <a:r>
              <a:rPr lang="en-GB" sz="2000" dirty="0" smtClean="0">
                <a:solidFill>
                  <a:srgbClr val="002060"/>
                </a:solidFill>
                <a:latin typeface="Arial" pitchFamily="34" charset="0"/>
                <a:cs typeface="Arial" pitchFamily="34" charset="0"/>
              </a:rPr>
              <a:t> </a:t>
            </a:r>
            <a:r>
              <a:rPr lang="el-GR" sz="2000" dirty="0" smtClean="0">
                <a:solidFill>
                  <a:srgbClr val="002060"/>
                </a:solidFill>
                <a:latin typeface="Arial" pitchFamily="34" charset="0"/>
                <a:cs typeface="Arial" pitchFamily="34" charset="0"/>
              </a:rPr>
              <a:t>5</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στην</a:t>
            </a:r>
            <a:r>
              <a:rPr lang="en-GB" sz="2000" dirty="0" smtClean="0">
                <a:solidFill>
                  <a:srgbClr val="002060"/>
                </a:solidFill>
                <a:latin typeface="Arial" pitchFamily="34" charset="0"/>
                <a:cs typeface="Arial" pitchFamily="34" charset="0"/>
              </a:rPr>
              <a:t> </a:t>
            </a:r>
            <a:r>
              <a:rPr lang="en-GB" sz="2000" dirty="0" err="1" smtClean="0">
                <a:solidFill>
                  <a:srgbClr val="002060"/>
                </a:solidFill>
                <a:latin typeface="Arial" pitchFamily="34" charset="0"/>
                <a:cs typeface="Arial" pitchFamily="34" charset="0"/>
              </a:rPr>
              <a:t>ατμόσφαιρα</a:t>
            </a:r>
            <a:r>
              <a:rPr lang="el-GR" sz="2000" dirty="0" smtClean="0">
                <a:solidFill>
                  <a:srgbClr val="002060"/>
                </a:solidFill>
                <a:latin typeface="Arial" pitchFamily="34" charset="0"/>
                <a:cs typeface="Arial" pitchFamily="34" charset="0"/>
              </a:rPr>
              <a:t>.</a:t>
            </a:r>
            <a:endParaRPr lang="en-GB" sz="2000" dirty="0" smtClean="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Χρονική Καθυστέρηση – </a:t>
            </a:r>
            <a:r>
              <a:rPr lang="el-GR" sz="3200" b="1" dirty="0" smtClean="0">
                <a:solidFill>
                  <a:srgbClr val="FF0000"/>
                </a:solidFill>
              </a:rPr>
              <a:t>Αεροφυλάκιο και ΒΕΡ</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4515" name="Object 3"/>
          <p:cNvGraphicFramePr>
            <a:graphicFrameLocks noChangeAspect="1"/>
          </p:cNvGraphicFramePr>
          <p:nvPr/>
        </p:nvGraphicFramePr>
        <p:xfrm>
          <a:off x="1513822" y="1407206"/>
          <a:ext cx="5856225" cy="3193823"/>
        </p:xfrm>
        <a:graphic>
          <a:graphicData uri="http://schemas.openxmlformats.org/presentationml/2006/ole">
            <p:oleObj spid="_x0000_s64515" name="Visio" r:id="rId3" imgW="7015480" imgH="3825240" progId="">
              <p:embed/>
            </p:oleObj>
          </a:graphicData>
        </a:graphic>
      </p:graphicFrame>
      <p:sp>
        <p:nvSpPr>
          <p:cNvPr id="7" name="Rectangle 4"/>
          <p:cNvSpPr>
            <a:spLocks noChangeArrowheads="1"/>
          </p:cNvSpPr>
          <p:nvPr/>
        </p:nvSpPr>
        <p:spPr bwMode="auto">
          <a:xfrm>
            <a:off x="5065487" y="2265904"/>
            <a:ext cx="66620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n-GB" dirty="0" smtClean="0">
                <a:solidFill>
                  <a:srgbClr val="002060"/>
                </a:solidFill>
                <a:latin typeface="Arial" pitchFamily="34" charset="0"/>
                <a:cs typeface="Arial" pitchFamily="34" charset="0"/>
              </a:rPr>
              <a:t>Η </a:t>
            </a:r>
            <a:r>
              <a:rPr lang="en-GB" dirty="0" err="1" smtClean="0">
                <a:solidFill>
                  <a:srgbClr val="002060"/>
                </a:solidFill>
                <a:latin typeface="Arial" pitchFamily="34" charset="0"/>
                <a:cs typeface="Arial" pitchFamily="34" charset="0"/>
              </a:rPr>
              <a:t>χρονική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καθυστέρηση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επιβράδυνση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μπορεί</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να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επιτευχθεί</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πνευματικά</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κυκλώματα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με</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χρήση</a:t>
            </a:r>
            <a:r>
              <a:rPr lang="en-GB" dirty="0" smtClean="0">
                <a:solidFill>
                  <a:srgbClr val="00206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μιας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βαλβίδας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ελέγχου</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ροής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και</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ενός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αεροφυλακίου</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συνδεδεμένων</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σε</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σειρά</a:t>
            </a:r>
            <a:endParaRPr lang="el-GR" dirty="0" smtClean="0"/>
          </a:p>
          <a:p>
            <a:r>
              <a:rPr lang="el-GR" dirty="0" smtClean="0">
                <a:solidFill>
                  <a:srgbClr val="002060"/>
                </a:solidFill>
                <a:latin typeface="Arial" pitchFamily="34" charset="0"/>
                <a:cs typeface="Arial" pitchFamily="34" charset="0"/>
              </a:rPr>
              <a:t>Το αεροφυλάκιο είναι απλά ένα άδειο δοχείο, που μπορεί να παρομοιαστεί με ένα άδειο μπουκάλι</a:t>
            </a:r>
            <a:endParaRPr lang="en-US" dirty="0">
              <a:solidFill>
                <a:srgbClr val="002060"/>
              </a:solidFill>
              <a:latin typeface="Arial" pitchFamily="34" charset="0"/>
              <a:cs typeface="Arial" pitchFamily="34" charset="0"/>
            </a:endParaRPr>
          </a:p>
        </p:txBody>
      </p:sp>
      <p:graphicFrame>
        <p:nvGraphicFramePr>
          <p:cNvPr id="64516" name="Object 3"/>
          <p:cNvGraphicFramePr>
            <a:graphicFrameLocks noChangeAspect="1"/>
          </p:cNvGraphicFramePr>
          <p:nvPr/>
        </p:nvGraphicFramePr>
        <p:xfrm>
          <a:off x="5126492" y="4246695"/>
          <a:ext cx="2420936" cy="2272735"/>
        </p:xfrm>
        <a:graphic>
          <a:graphicData uri="http://schemas.openxmlformats.org/presentationml/2006/ole">
            <p:oleObj spid="_x0000_s64516" name="Visio" r:id="rId4" imgW="4114800" imgH="3862832" progId="">
              <p:embed/>
            </p:oleObj>
          </a:graphicData>
        </a:graphic>
      </p:graphicFrame>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Χρονική Καθυστέρηση – </a:t>
            </a:r>
            <a:r>
              <a:rPr lang="el-GR" sz="3200" b="1" dirty="0" smtClean="0">
                <a:solidFill>
                  <a:srgbClr val="FF0000"/>
                </a:solidFill>
              </a:rPr>
              <a:t>Αεροφυλάκιο και ΒΕΡ</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5540" name="Picture 4" descr="PN81"/>
          <p:cNvPicPr>
            <a:picLocks noChangeAspect="1" noChangeArrowheads="1"/>
          </p:cNvPicPr>
          <p:nvPr/>
        </p:nvPicPr>
        <p:blipFill>
          <a:blip r:embed="rId2"/>
          <a:srcRect/>
          <a:stretch>
            <a:fillRect/>
          </a:stretch>
        </p:blipFill>
        <p:spPr bwMode="auto">
          <a:xfrm>
            <a:off x="2163853" y="1045030"/>
            <a:ext cx="8431433" cy="3164114"/>
          </a:xfrm>
          <a:prstGeom prst="rect">
            <a:avLst/>
          </a:prstGeom>
          <a:noFill/>
          <a:ln w="9525">
            <a:noFill/>
            <a:miter lim="800000"/>
            <a:headEnd/>
            <a:tailEnd/>
          </a:ln>
        </p:spPr>
      </p:pic>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5" name="Rectangle 9"/>
          <p:cNvSpPr>
            <a:spLocks noChangeArrowheads="1"/>
          </p:cNvSpPr>
          <p:nvPr/>
        </p:nvSpPr>
        <p:spPr bwMode="auto">
          <a:xfrm rot="10800000" flipV="1">
            <a:off x="2002970" y="4321368"/>
            <a:ext cx="957943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Στο κύκλωμα που φαίνεται στο πιο πάνω σχήμα, θα υπάρξει μια </a:t>
            </a:r>
            <a:r>
              <a:rPr kumimoji="0" lang="el-GR"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καθυστέρηση μερικών δευτερολέπτων </a:t>
            </a:r>
            <a:r>
              <a:rPr kumimoji="0" lang="el-GR" sz="20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μεταξύ του χρόνου που ενεργοποιήθηκε η βαλβίδα Χ και του χρόνου που χρειάστηκε το έμβολο να κινηθεί θετικά. Το έμβολο θα κινηθεί ακαριαία αρνητικά, μόλις η βαλβίδα Χ  απενεργοποιηθεί. </a:t>
            </a:r>
            <a:r>
              <a:rPr kumimoji="0" lang="el-GR"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Ο χρόνος καθυστέρησης</a:t>
            </a:r>
            <a:r>
              <a:rPr kumimoji="0" lang="el-GR" sz="2000" b="0" i="0" u="none" strike="noStrike" cap="none" normalizeH="0" dirty="0" smtClean="0">
                <a:ln>
                  <a:noFill/>
                </a:ln>
                <a:solidFill>
                  <a:srgbClr val="FF0000"/>
                </a:solidFill>
                <a:effectLst/>
                <a:latin typeface="Arial" pitchFamily="34" charset="0"/>
                <a:ea typeface="Times New Roman" pitchFamily="18" charset="0"/>
                <a:cs typeface="Arial" pitchFamily="34" charset="0"/>
              </a:rPr>
              <a:t> εξαρτάται από το μέγεθος του αεροφυλακίου και τη ρύθμιση της ΒΕΡ</a:t>
            </a:r>
            <a:endParaRPr kumimoji="0" lang="el-GR"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l-GR" sz="3200" b="1" dirty="0" smtClean="0"/>
              <a:t>Χρονική Καθυστέρηση – Παράδειγμα</a:t>
            </a:r>
            <a:endParaRPr lang="en-US" sz="3200" b="1" dirty="0">
              <a:solidFill>
                <a:srgbClr val="FF0000"/>
              </a:solidFill>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5" name="Rectangle 9"/>
          <p:cNvSpPr>
            <a:spLocks noChangeArrowheads="1"/>
          </p:cNvSpPr>
          <p:nvPr/>
        </p:nvSpPr>
        <p:spPr bwMode="auto">
          <a:xfrm rot="10800000" flipV="1">
            <a:off x="2293257" y="3964900"/>
            <a:ext cx="957943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hangingPunct="0"/>
            <a:r>
              <a:rPr lang="el-GR" dirty="0" smtClean="0">
                <a:solidFill>
                  <a:srgbClr val="002060"/>
                </a:solidFill>
                <a:latin typeface="Arial" pitchFamily="34" charset="0"/>
                <a:cs typeface="Arial" pitchFamily="34" charset="0"/>
              </a:rPr>
              <a:t>Το έμβολο του ΚΔΕ θα κινηθεί θετικά, όταν η βαλβίδα Α πιεστεί από κάποιον. Στο τέλος της θετικής ενέργειας  του εμβόλου, η ράβδος του θα πιέσει την τρίοδο βαλβίδα με τροχίσκο Β και μετά από </a:t>
            </a:r>
            <a:r>
              <a:rPr lang="el-GR" dirty="0" smtClean="0">
                <a:solidFill>
                  <a:srgbClr val="FF0000"/>
                </a:solidFill>
                <a:latin typeface="Arial" pitchFamily="34" charset="0"/>
                <a:cs typeface="Arial" pitchFamily="34" charset="0"/>
              </a:rPr>
              <a:t>κάποια χρονική καθυστέρηση</a:t>
            </a:r>
            <a:r>
              <a:rPr lang="el-GR" dirty="0" smtClean="0">
                <a:solidFill>
                  <a:srgbClr val="002060"/>
                </a:solidFill>
                <a:latin typeface="Arial" pitchFamily="34" charset="0"/>
                <a:cs typeface="Arial" pitchFamily="34" charset="0"/>
              </a:rPr>
              <a:t>, το έμβολο θα κινηθεί αρνητικά</a:t>
            </a:r>
            <a:r>
              <a:rPr lang="el-GR" dirty="0" smtClean="0">
                <a:latin typeface="Arial" pitchFamily="34" charset="0"/>
                <a:cs typeface="Arial" pitchFamily="34" charset="0"/>
              </a:rPr>
              <a:t>.</a:t>
            </a:r>
          </a:p>
          <a:p>
            <a:pPr hangingPunct="0"/>
            <a:endParaRPr lang="el-GR" sz="2000" dirty="0" smtClean="0"/>
          </a:p>
          <a:p>
            <a:pPr hangingPunct="0"/>
            <a:r>
              <a:rPr lang="el-GR" dirty="0" smtClean="0">
                <a:solidFill>
                  <a:srgbClr val="FF0000"/>
                </a:solidFill>
                <a:latin typeface="Arial" pitchFamily="34" charset="0"/>
                <a:cs typeface="Arial" pitchFamily="34" charset="0"/>
              </a:rPr>
              <a:t>Μην μπερδεύετε </a:t>
            </a:r>
            <a:r>
              <a:rPr lang="el-GR" dirty="0" smtClean="0">
                <a:solidFill>
                  <a:srgbClr val="002060"/>
                </a:solidFill>
                <a:latin typeface="Arial" pitchFamily="34" charset="0"/>
                <a:cs typeface="Arial" pitchFamily="34" charset="0"/>
              </a:rPr>
              <a:t>τους </a:t>
            </a:r>
            <a:r>
              <a:rPr lang="el-GR" b="1" dirty="0" smtClean="0">
                <a:solidFill>
                  <a:schemeClr val="accent6">
                    <a:lumMod val="50000"/>
                  </a:schemeClr>
                </a:solidFill>
                <a:latin typeface="Arial" pitchFamily="34" charset="0"/>
                <a:cs typeface="Arial" pitchFamily="34" charset="0"/>
              </a:rPr>
              <a:t>επιβραδυντές χρόνου (βαλβίδα ελέγχου ροής –αεροφυλάκιο) </a:t>
            </a:r>
            <a:r>
              <a:rPr lang="el-GR" b="1"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με τους</a:t>
            </a:r>
            <a:r>
              <a:rPr lang="el-GR" b="1" dirty="0" smtClean="0">
                <a:solidFill>
                  <a:srgbClr val="002060"/>
                </a:solidFill>
                <a:latin typeface="Arial" pitchFamily="34" charset="0"/>
                <a:cs typeface="Arial" pitchFamily="34" charset="0"/>
              </a:rPr>
              <a:t> </a:t>
            </a:r>
            <a:r>
              <a:rPr lang="el-GR" b="1" dirty="0" smtClean="0">
                <a:solidFill>
                  <a:schemeClr val="accent5">
                    <a:lumMod val="50000"/>
                  </a:schemeClr>
                </a:solidFill>
                <a:latin typeface="Arial" pitchFamily="34" charset="0"/>
                <a:cs typeface="Arial" pitchFamily="34" charset="0"/>
              </a:rPr>
              <a:t>ρυθμιστές ταχύτητας (βαλβίδες ελέγχου ροής</a:t>
            </a:r>
            <a:r>
              <a:rPr lang="el-GR" dirty="0" smtClean="0">
                <a:solidFill>
                  <a:srgbClr val="002060"/>
                </a:solidFill>
                <a:latin typeface="Arial" pitchFamily="34" charset="0"/>
                <a:cs typeface="Arial" pitchFamily="34" charset="0"/>
              </a:rPr>
              <a:t>). Οι επιβραδυντές χρόνου δίνουν μερικά δευτερόλεπτα καθυστέρηση, προτού το έμβολο κινηθεί, ενώ οι ρυθμιστές ταχύτητας ελαττώνουν την ταχύτητα κίνησης του εμβόλου.</a:t>
            </a:r>
          </a:p>
          <a:p>
            <a:pPr hangingPunct="0"/>
            <a:endParaRPr lang="el-GR" dirty="0">
              <a:solidFill>
                <a:srgbClr val="002060"/>
              </a:solidFill>
              <a:latin typeface="Arial" pitchFamily="34" charset="0"/>
              <a:cs typeface="Arial" pitchFamily="34" charset="0"/>
            </a:endParaRP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2" name="Picture 2" descr="PN82"/>
          <p:cNvPicPr>
            <a:picLocks noChangeAspect="1" noChangeArrowheads="1"/>
          </p:cNvPicPr>
          <p:nvPr/>
        </p:nvPicPr>
        <p:blipFill>
          <a:blip r:embed="rId2"/>
          <a:srcRect/>
          <a:stretch>
            <a:fillRect/>
          </a:stretch>
        </p:blipFill>
        <p:spPr bwMode="auto">
          <a:xfrm>
            <a:off x="3138945" y="928914"/>
            <a:ext cx="6513055" cy="3172199"/>
          </a:xfrm>
          <a:prstGeom prst="rect">
            <a:avLst/>
          </a:prstGeom>
          <a:noFill/>
          <a:ln w="9525">
            <a:noFill/>
            <a:miter lim="800000"/>
            <a:headEnd/>
            <a:tailEnd/>
          </a:ln>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Κύκλωμα </a:t>
            </a:r>
            <a:r>
              <a:rPr lang="en-GB" b="1" dirty="0" smtClean="0">
                <a:solidFill>
                  <a:srgbClr val="FF0000"/>
                </a:solidFill>
              </a:rPr>
              <a:t>“OR</a:t>
            </a:r>
            <a:r>
              <a:rPr lang="en-US" b="1" dirty="0" smtClean="0">
                <a:solidFill>
                  <a:srgbClr val="FF0000"/>
                </a:solidFill>
              </a:rPr>
              <a:t>”</a:t>
            </a:r>
            <a:endParaRPr lang="en-US" b="1" dirty="0">
              <a:solidFill>
                <a:srgbClr val="FF0000"/>
              </a:solidFill>
            </a:endParaRPr>
          </a:p>
        </p:txBody>
      </p:sp>
      <p:sp>
        <p:nvSpPr>
          <p:cNvPr id="5" name="Title 1"/>
          <p:cNvSpPr txBox="1">
            <a:spLocks/>
          </p:cNvSpPr>
          <p:nvPr/>
        </p:nvSpPr>
        <p:spPr>
          <a:xfrm>
            <a:off x="7576459" y="1110342"/>
            <a:ext cx="4114798" cy="2259875"/>
          </a:xfrm>
          <a:prstGeom prst="rect">
            <a:avLst/>
          </a:prstGeom>
          <a:effectLst/>
        </p:spPr>
        <p:txBody>
          <a:bodyPr vert="horz" lIns="91440" tIns="45720" rIns="91440" bIns="45720" rtlCol="0" anchor="ctr">
            <a:normAutofit fontScale="25000" lnSpcReduction="20000"/>
          </a:bodyPr>
          <a:lstStyle/>
          <a:p>
            <a:pPr lvl="0">
              <a:spcBef>
                <a:spcPct val="0"/>
              </a:spcBef>
            </a:pPr>
            <a:r>
              <a:rPr lang="el-GR" sz="7200" dirty="0" smtClean="0">
                <a:ln w="3175" cmpd="sng">
                  <a:noFill/>
                </a:ln>
                <a:solidFill>
                  <a:srgbClr val="002060"/>
                </a:solidFill>
                <a:latin typeface="Arial" pitchFamily="34" charset="0"/>
                <a:ea typeface="+mj-ea"/>
                <a:cs typeface="Arial" pitchFamily="34" charset="0"/>
              </a:rPr>
              <a:t>Ο δεύτερος τρόπος με τον οποίο πετυχαίνουμε κύκλωμα </a:t>
            </a:r>
            <a:r>
              <a:rPr lang="el-GR" sz="7200" b="1" dirty="0" smtClean="0">
                <a:ln w="3175" cmpd="sng">
                  <a:noFill/>
                </a:ln>
                <a:solidFill>
                  <a:srgbClr val="FF0000"/>
                </a:solidFill>
                <a:latin typeface="Arial" pitchFamily="34" charset="0"/>
                <a:ea typeface="+mj-ea"/>
                <a:cs typeface="Arial" pitchFamily="34" charset="0"/>
              </a:rPr>
              <a:t>“OR” </a:t>
            </a:r>
            <a:r>
              <a:rPr lang="el-GR" sz="7200" dirty="0" smtClean="0">
                <a:ln w="3175" cmpd="sng">
                  <a:noFill/>
                </a:ln>
                <a:solidFill>
                  <a:srgbClr val="002060"/>
                </a:solidFill>
                <a:latin typeface="Arial" pitchFamily="34" charset="0"/>
                <a:ea typeface="+mj-ea"/>
                <a:cs typeface="Arial" pitchFamily="34" charset="0"/>
              </a:rPr>
              <a:t>φαίνεται στο πιο διπλανό σχήμα. Στο κύκλωμα αυτό, </a:t>
            </a:r>
            <a:r>
              <a:rPr lang="el-GR" sz="7200" b="1" dirty="0" smtClean="0">
                <a:ln w="3175" cmpd="sng">
                  <a:noFill/>
                </a:ln>
                <a:solidFill>
                  <a:srgbClr val="002060"/>
                </a:solidFill>
                <a:latin typeface="Arial" pitchFamily="34" charset="0"/>
                <a:ea typeface="+mj-ea"/>
                <a:cs typeface="Arial" pitchFamily="34" charset="0"/>
              </a:rPr>
              <a:t>η θυρίδα 2 της τριόδου βαλβίδας Α συνδέεται με τη θυρίδα 3 της τριόδου βαλβίδας Β. Η θυρίδα 1 της κάθε τριόδου βαλβίδας συνδέεται με την τροφοδοσία</a:t>
            </a:r>
            <a:r>
              <a:rPr lang="el-GR" sz="7200" dirty="0" smtClean="0">
                <a:ln w="3175" cmpd="sng">
                  <a:noFill/>
                </a:ln>
                <a:solidFill>
                  <a:srgbClr val="002060"/>
                </a:solidFill>
                <a:latin typeface="Arial" pitchFamily="34" charset="0"/>
                <a:ea typeface="+mj-ea"/>
                <a:cs typeface="Arial" pitchFamily="34" charset="0"/>
              </a:rPr>
              <a:t>..</a:t>
            </a:r>
            <a:r>
              <a:rPr lang="el-GR" sz="7200" b="1" dirty="0" smtClean="0">
                <a:ln w="3175" cmpd="sng">
                  <a:noFill/>
                </a:ln>
                <a:solidFill>
                  <a:srgbClr val="002060"/>
                </a:solidFill>
                <a:latin typeface="Arial" pitchFamily="34" charset="0"/>
                <a:ea typeface="+mj-ea"/>
                <a:cs typeface="Arial" pitchFamily="34" charset="0"/>
              </a:rPr>
              <a:t> </a:t>
            </a:r>
          </a:p>
          <a:p>
            <a:pPr lvl="0" algn="ctr">
              <a:spcBef>
                <a:spcPct val="0"/>
              </a:spcBef>
            </a:pPr>
            <a:r>
              <a:rPr lang="el-GR" sz="4000" dirty="0" smtClean="0">
                <a:ln w="3175" cmpd="sng">
                  <a:noFill/>
                </a:ln>
                <a:latin typeface="+mj-lt"/>
                <a:ea typeface="+mj-ea"/>
                <a:cs typeface="+mj-cs"/>
              </a:rPr>
              <a:t> </a:t>
            </a:r>
          </a:p>
          <a:p>
            <a:pPr lvl="0" algn="ctr">
              <a:spcBef>
                <a:spcPct val="0"/>
              </a:spcBef>
            </a:pPr>
            <a:r>
              <a:rPr lang="el-GR" sz="4000" dirty="0" smtClean="0">
                <a:ln w="3175" cmpd="sng">
                  <a:noFill/>
                </a:ln>
                <a:latin typeface="+mj-lt"/>
                <a:ea typeface="+mj-ea"/>
                <a:cs typeface="+mj-cs"/>
              </a:rPr>
              <a:t> </a:t>
            </a:r>
            <a:endParaRPr kumimoji="0" lang="en-US" sz="4000" b="1" i="0" u="none" strike="noStrike" kern="1200" cap="none" spc="0" normalizeH="0" baseline="0" noProof="0" dirty="0">
              <a:ln w="3175" cmpd="sng">
                <a:noFill/>
              </a:ln>
              <a:solidFill>
                <a:srgbClr val="C00000"/>
              </a:solidFill>
              <a:effectLst/>
              <a:uLnTx/>
              <a:uFillTx/>
              <a:latin typeface="+mj-lt"/>
              <a:ea typeface="+mj-ea"/>
              <a:cs typeface="+mj-cs"/>
            </a:endParaRPr>
          </a:p>
        </p:txBody>
      </p:sp>
      <p:pic>
        <p:nvPicPr>
          <p:cNvPr id="7" name="Picture 6" descr="OR2.png"/>
          <p:cNvPicPr>
            <a:picLocks noChangeAspect="1"/>
          </p:cNvPicPr>
          <p:nvPr/>
        </p:nvPicPr>
        <p:blipFill>
          <a:blip r:embed="rId2"/>
          <a:stretch>
            <a:fillRect/>
          </a:stretch>
        </p:blipFill>
        <p:spPr>
          <a:xfrm>
            <a:off x="1591124" y="1095831"/>
            <a:ext cx="5762536" cy="2365826"/>
          </a:xfrm>
          <a:prstGeom prst="rect">
            <a:avLst/>
          </a:prstGeom>
        </p:spPr>
      </p:pic>
      <p:sp>
        <p:nvSpPr>
          <p:cNvPr id="8" name="Title 1"/>
          <p:cNvSpPr txBox="1">
            <a:spLocks/>
          </p:cNvSpPr>
          <p:nvPr/>
        </p:nvSpPr>
        <p:spPr>
          <a:xfrm>
            <a:off x="1648147" y="3657602"/>
            <a:ext cx="10365325" cy="2730136"/>
          </a:xfrm>
          <a:prstGeom prst="rect">
            <a:avLst/>
          </a:prstGeom>
          <a:effectLst/>
        </p:spPr>
        <p:txBody>
          <a:bodyPr vert="horz" lIns="91440" tIns="45720" rIns="91440" bIns="45720" rtlCol="0" anchor="ctr">
            <a:normAutofit fontScale="25000" lnSpcReduction="20000"/>
          </a:bodyPr>
          <a:lstStyle/>
          <a:p>
            <a:pPr lvl="0">
              <a:spcBef>
                <a:spcPct val="0"/>
              </a:spcBef>
            </a:pPr>
            <a:r>
              <a:rPr lang="el-GR" sz="8000" dirty="0" smtClean="0">
                <a:ln w="3175" cmpd="sng">
                  <a:noFill/>
                </a:ln>
                <a:solidFill>
                  <a:srgbClr val="002060"/>
                </a:solidFill>
                <a:latin typeface="Arial" pitchFamily="34" charset="0"/>
                <a:ea typeface="+mj-ea"/>
                <a:cs typeface="Arial" pitchFamily="34" charset="0"/>
              </a:rPr>
              <a:t>Όταν πιεστεί το ωστικό κομβίο </a:t>
            </a:r>
            <a:r>
              <a:rPr lang="el-GR" sz="8000" dirty="0" smtClean="0">
                <a:ln w="3175" cmpd="sng">
                  <a:noFill/>
                </a:ln>
                <a:solidFill>
                  <a:srgbClr val="FF0000"/>
                </a:solidFill>
                <a:latin typeface="Arial" pitchFamily="34" charset="0"/>
                <a:ea typeface="+mj-ea"/>
                <a:cs typeface="Arial" pitchFamily="34" charset="0"/>
              </a:rPr>
              <a:t>της τριόδου βαλβίδας Β</a:t>
            </a:r>
            <a:r>
              <a:rPr lang="el-GR" sz="8000" dirty="0" smtClean="0">
                <a:ln w="3175" cmpd="sng">
                  <a:noFill/>
                </a:ln>
                <a:solidFill>
                  <a:srgbClr val="002060"/>
                </a:solidFill>
                <a:latin typeface="Arial" pitchFamily="34" charset="0"/>
                <a:ea typeface="+mj-ea"/>
                <a:cs typeface="Arial" pitchFamily="34" charset="0"/>
              </a:rPr>
              <a:t>, αυτή ενεργοποιείται (συνδέονται οι θυρίδες 1 και 2 και κλείνει η 3) και στέλνει πιεσμένο αέρα μέσω των θυρίδων της 1 και 2 στον κύλινδρο απλής ενέργειας, προκαλώντας έτσι τη θετική κίνηση του εμβόλου του κυλίνδρου. Αν πιεστεί το </a:t>
            </a:r>
            <a:r>
              <a:rPr lang="el-GR" sz="8000" dirty="0" smtClean="0">
                <a:ln w="3175" cmpd="sng">
                  <a:noFill/>
                </a:ln>
                <a:solidFill>
                  <a:srgbClr val="FF0000"/>
                </a:solidFill>
                <a:latin typeface="Arial" pitchFamily="34" charset="0"/>
                <a:ea typeface="+mj-ea"/>
                <a:cs typeface="Arial" pitchFamily="34" charset="0"/>
              </a:rPr>
              <a:t>ωστικό κομβίο της τριόδου βαλβίδας Α</a:t>
            </a:r>
            <a:r>
              <a:rPr lang="el-GR" sz="8000" dirty="0" smtClean="0">
                <a:ln w="3175" cmpd="sng">
                  <a:noFill/>
                </a:ln>
                <a:solidFill>
                  <a:srgbClr val="002060"/>
                </a:solidFill>
                <a:latin typeface="Arial" pitchFamily="34" charset="0"/>
                <a:ea typeface="+mj-ea"/>
                <a:cs typeface="Arial" pitchFamily="34" charset="0"/>
              </a:rPr>
              <a:t>, αυτή ενεργοποιείται και στέλνει πιεσμένο αέρα μέσω των θυρίδων 1 και 2 στη θυρίδα 3 της τριόδου βαλβίδας Β. Η τρίοδος βαλβίδα Β είναι απενεργοποιημένη (είναι συνδεδεμένες οι θυρίδες 2 και 3 και κλειστή η 1), για αυτό ο αέρας που φτάνει στη θυρίδα 3 ρέει προς τον κύλινδρο απλής ενέργειας μέσω των θυρίδων 3 και 2 της τριόδου βαλβίδας Β, προκαλώντας έτσι τη θετική κίνηση του εμβόλου του κυλίνδρου.   </a:t>
            </a:r>
          </a:p>
          <a:p>
            <a:pPr lvl="0" algn="ctr">
              <a:spcBef>
                <a:spcPct val="0"/>
              </a:spcBef>
            </a:pPr>
            <a:r>
              <a:rPr lang="el-GR" sz="4000" dirty="0" smtClean="0">
                <a:ln w="3175" cmpd="sng">
                  <a:noFill/>
                </a:ln>
                <a:latin typeface="+mj-lt"/>
                <a:ea typeface="+mj-ea"/>
                <a:cs typeface="+mj-cs"/>
              </a:rPr>
              <a:t> </a:t>
            </a:r>
          </a:p>
          <a:p>
            <a:pPr lvl="0" algn="ctr">
              <a:spcBef>
                <a:spcPct val="0"/>
              </a:spcBef>
            </a:pPr>
            <a:r>
              <a:rPr lang="el-GR" sz="4000" dirty="0" smtClean="0">
                <a:ln w="3175" cmpd="sng">
                  <a:noFill/>
                </a:ln>
                <a:latin typeface="+mj-lt"/>
                <a:ea typeface="+mj-ea"/>
                <a:cs typeface="+mj-cs"/>
              </a:rPr>
              <a:t> </a:t>
            </a:r>
            <a:endParaRPr kumimoji="0" lang="en-US" sz="4000" b="1" i="0" u="none" strike="noStrike" kern="1200" cap="none" spc="0" normalizeH="0" baseline="0" noProof="0" dirty="0">
              <a:ln w="3175" cmpd="sng">
                <a:noFill/>
              </a:ln>
              <a:solidFill>
                <a:srgbClr val="C00000"/>
              </a:solidFill>
              <a:effectLst/>
              <a:uLnTx/>
              <a:uFillTx/>
              <a:latin typeface="+mj-lt"/>
              <a:ea typeface="+mj-ea"/>
              <a:cs typeface="+mj-cs"/>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606" y="156754"/>
            <a:ext cx="10288439" cy="659464"/>
          </a:xfrm>
        </p:spPr>
        <p:txBody>
          <a:bodyPr>
            <a:noAutofit/>
          </a:bodyPr>
          <a:lstStyle/>
          <a:p>
            <a:r>
              <a:rPr lang="el-GR" sz="2400" b="1" dirty="0" smtClean="0">
                <a:latin typeface="Arial" pitchFamily="34" charset="0"/>
                <a:cs typeface="Arial" pitchFamily="34" charset="0"/>
              </a:rPr>
              <a:t>Οι Δυνάμεις κατά τη λειτουργία των Κυλίνδρων</a:t>
            </a:r>
            <a:r>
              <a:rPr lang="en-GB" sz="2400" b="1" dirty="0" smtClean="0">
                <a:latin typeface="Arial" pitchFamily="34" charset="0"/>
                <a:cs typeface="Arial" pitchFamily="34" charset="0"/>
              </a:rPr>
              <a:t> – </a:t>
            </a:r>
            <a:r>
              <a:rPr lang="el-GR" sz="2400" b="1" dirty="0" smtClean="0">
                <a:solidFill>
                  <a:srgbClr val="FF0000"/>
                </a:solidFill>
                <a:latin typeface="Arial" pitchFamily="34" charset="0"/>
                <a:cs typeface="Arial" pitchFamily="34" charset="0"/>
              </a:rPr>
              <a:t>Θετική Κίνηση</a:t>
            </a:r>
            <a:r>
              <a:rPr lang="en-GB" sz="2400" b="1" dirty="0" smtClean="0">
                <a:solidFill>
                  <a:srgbClr val="FF0000"/>
                </a:solidFill>
                <a:latin typeface="Arial" pitchFamily="34" charset="0"/>
                <a:cs typeface="Arial" pitchFamily="34" charset="0"/>
              </a:rPr>
              <a:t> KAE</a:t>
            </a:r>
            <a:endParaRPr lang="en-US" sz="2400" b="1" dirty="0">
              <a:solidFill>
                <a:srgbClr val="FF0000"/>
              </a:solidFill>
              <a:latin typeface="Arial" pitchFamily="34" charset="0"/>
              <a:cs typeface="Arial" pitchFamily="34" charset="0"/>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242423" y="3819607"/>
            <a:ext cx="10749279" cy="2585323"/>
          </a:xfrm>
          <a:prstGeom prst="rect">
            <a:avLst/>
          </a:prstGeom>
          <a:noFill/>
        </p:spPr>
        <p:txBody>
          <a:bodyPr wrap="square" rtlCol="0">
            <a:spAutoFit/>
          </a:bodyPr>
          <a:lstStyle/>
          <a:p>
            <a:pPr hangingPunct="0"/>
            <a:r>
              <a:rPr lang="el-GR" dirty="0" smtClean="0">
                <a:solidFill>
                  <a:srgbClr val="002060"/>
                </a:solidFill>
                <a:latin typeface="Arial" pitchFamily="34" charset="0"/>
                <a:cs typeface="Arial" pitchFamily="34" charset="0"/>
              </a:rPr>
              <a:t>Αν το έμβολο έχει διάμετρο 40 mm, τότε το εμβαδό του σε τετραγωνικά χιλιοστά μπορεί να υπολογιστεί, χρησιμοποιώντας τη σχέση  πR² , όπου  π = 3,14  και  R  είναι η ακτίνα του κύκλου. Στην περίπτωση αυτή  R = 20 mm:</a:t>
            </a:r>
          </a:p>
          <a:p>
            <a:pPr hangingPunct="0"/>
            <a:r>
              <a:rPr lang="el-GR" dirty="0" smtClean="0">
                <a:solidFill>
                  <a:srgbClr val="00206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Εμβαδό του εμβόλου = πR²  </a:t>
            </a:r>
          </a:p>
          <a:p>
            <a:pPr hangingPunct="0"/>
            <a:r>
              <a:rPr lang="el-GR" dirty="0" smtClean="0">
                <a:solidFill>
                  <a:srgbClr val="002060"/>
                </a:solidFill>
                <a:latin typeface="Arial" pitchFamily="34" charset="0"/>
                <a:cs typeface="Arial" pitchFamily="34" charset="0"/>
              </a:rPr>
              <a:t>                                          = 3,14 </a:t>
            </a:r>
            <a:r>
              <a:rPr lang="en-US" dirty="0" smtClean="0">
                <a:solidFill>
                  <a:srgbClr val="002060"/>
                </a:solidFill>
                <a:latin typeface="Arial" pitchFamily="34" charset="0"/>
                <a:cs typeface="Arial" pitchFamily="34" charset="0"/>
              </a:rPr>
              <a:t>x </a:t>
            </a:r>
            <a:r>
              <a:rPr lang="el-GR" dirty="0" smtClean="0">
                <a:solidFill>
                  <a:srgbClr val="002060"/>
                </a:solidFill>
                <a:latin typeface="Arial" pitchFamily="34" charset="0"/>
                <a:cs typeface="Arial" pitchFamily="34" charset="0"/>
              </a:rPr>
              <a:t>20 </a:t>
            </a:r>
            <a:r>
              <a:rPr lang="en-US" dirty="0" smtClean="0">
                <a:solidFill>
                  <a:srgbClr val="002060"/>
                </a:solidFill>
                <a:latin typeface="Arial" pitchFamily="34" charset="0"/>
                <a:cs typeface="Arial" pitchFamily="34" charset="0"/>
              </a:rPr>
              <a:t>mm x </a:t>
            </a:r>
            <a:r>
              <a:rPr lang="el-GR" dirty="0" smtClean="0">
                <a:solidFill>
                  <a:srgbClr val="002060"/>
                </a:solidFill>
                <a:latin typeface="Arial" pitchFamily="34" charset="0"/>
                <a:cs typeface="Arial" pitchFamily="34" charset="0"/>
              </a:rPr>
              <a:t>20 </a:t>
            </a:r>
            <a:r>
              <a:rPr lang="en-US" dirty="0" smtClean="0">
                <a:solidFill>
                  <a:srgbClr val="002060"/>
                </a:solidFill>
                <a:latin typeface="Arial" pitchFamily="34" charset="0"/>
                <a:cs typeface="Arial" pitchFamily="34" charset="0"/>
              </a:rPr>
              <a:t>mm </a:t>
            </a:r>
            <a:endParaRPr lang="el-GR" dirty="0" smtClean="0">
              <a:solidFill>
                <a:srgbClr val="002060"/>
              </a:solidFill>
              <a:latin typeface="Arial" pitchFamily="34" charset="0"/>
              <a:cs typeface="Arial" pitchFamily="34" charset="0"/>
            </a:endParaRPr>
          </a:p>
          <a:p>
            <a:pPr hangingPunct="0"/>
            <a:r>
              <a:rPr lang="el-GR" dirty="0" smtClean="0">
                <a:solidFill>
                  <a:srgbClr val="002060"/>
                </a:solidFill>
                <a:latin typeface="Arial" pitchFamily="34" charset="0"/>
                <a:cs typeface="Arial" pitchFamily="34" charset="0"/>
              </a:rPr>
              <a:t>                                          = 1256 mm²</a:t>
            </a:r>
          </a:p>
          <a:p>
            <a:pPr hangingPunct="0"/>
            <a:r>
              <a:rPr lang="en-US"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Ως εκ τούτου, </a:t>
            </a:r>
            <a:r>
              <a:rPr lang="el-GR" dirty="0" smtClean="0">
                <a:solidFill>
                  <a:srgbClr val="FF0000"/>
                </a:solidFill>
                <a:latin typeface="Arial" pitchFamily="34" charset="0"/>
                <a:cs typeface="Arial" pitchFamily="34" charset="0"/>
              </a:rPr>
              <a:t>η </a:t>
            </a:r>
            <a:r>
              <a:rPr lang="el-GR" b="1" dirty="0" smtClean="0">
                <a:solidFill>
                  <a:srgbClr val="FF0000"/>
                </a:solidFill>
                <a:latin typeface="Arial" pitchFamily="34" charset="0"/>
                <a:cs typeface="Arial" pitchFamily="34" charset="0"/>
              </a:rPr>
              <a:t>δύναμη</a:t>
            </a:r>
            <a:r>
              <a:rPr lang="el-GR" dirty="0" smtClean="0">
                <a:solidFill>
                  <a:srgbClr val="FF0000"/>
                </a:solidFill>
                <a:latin typeface="Arial" pitchFamily="34" charset="0"/>
                <a:cs typeface="Arial" pitchFamily="34" charset="0"/>
              </a:rPr>
              <a:t> </a:t>
            </a:r>
            <a:r>
              <a:rPr lang="el-GR" dirty="0" smtClean="0">
                <a:solidFill>
                  <a:srgbClr val="002060"/>
                </a:solidFill>
                <a:latin typeface="Arial" pitchFamily="34" charset="0"/>
                <a:cs typeface="Arial" pitchFamily="34" charset="0"/>
              </a:rPr>
              <a:t>που παράγεται από το έμβολο, καθώς αυτό κινείται θετικά, δίνεται από τη</a:t>
            </a:r>
            <a:endParaRPr lang="en-US" dirty="0" smtClean="0">
              <a:solidFill>
                <a:srgbClr val="002060"/>
              </a:solidFill>
              <a:latin typeface="Arial" pitchFamily="34" charset="0"/>
              <a:cs typeface="Arial" pitchFamily="34" charset="0"/>
            </a:endParaRPr>
          </a:p>
          <a:p>
            <a:pPr hangingPunct="0"/>
            <a:r>
              <a:rPr lang="en-US"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σχέση</a:t>
            </a:r>
            <a:r>
              <a:rPr lang="en-GB" dirty="0" smtClean="0">
                <a:solidFill>
                  <a:srgbClr val="002060"/>
                </a:solidFill>
                <a:latin typeface="Arial" pitchFamily="34" charset="0"/>
                <a:cs typeface="Arial" pitchFamily="34" charset="0"/>
              </a:rPr>
              <a:t>:</a:t>
            </a:r>
            <a:endParaRPr lang="el-GR" dirty="0" smtClean="0">
              <a:solidFill>
                <a:srgbClr val="002060"/>
              </a:solidFill>
              <a:latin typeface="Arial" pitchFamily="34" charset="0"/>
              <a:cs typeface="Arial" pitchFamily="34" charset="0"/>
            </a:endParaRPr>
          </a:p>
          <a:p>
            <a:pPr hangingPunct="0"/>
            <a:r>
              <a:rPr lang="el-GR" dirty="0" smtClean="0">
                <a:solidFill>
                  <a:srgbClr val="002060"/>
                </a:solidFill>
                <a:latin typeface="Arial" pitchFamily="34" charset="0"/>
                <a:cs typeface="Arial" pitchFamily="34" charset="0"/>
              </a:rPr>
              <a:t> </a:t>
            </a:r>
            <a:r>
              <a:rPr lang="en-US" dirty="0" smtClean="0">
                <a:solidFill>
                  <a:srgbClr val="FF0000"/>
                </a:solidFill>
                <a:latin typeface="Arial" pitchFamily="34" charset="0"/>
                <a:cs typeface="Arial" pitchFamily="34" charset="0"/>
              </a:rPr>
              <a:t>                  </a:t>
            </a:r>
            <a:r>
              <a:rPr lang="el-GR" dirty="0" smtClean="0">
                <a:solidFill>
                  <a:srgbClr val="FF0000"/>
                </a:solidFill>
                <a:latin typeface="Arial" pitchFamily="34" charset="0"/>
                <a:cs typeface="Arial" pitchFamily="34" charset="0"/>
              </a:rPr>
              <a:t>Δύναμη = Πίεση αέρα  </a:t>
            </a:r>
            <a:r>
              <a:rPr lang="en-US" dirty="0" smtClean="0">
                <a:solidFill>
                  <a:srgbClr val="FF0000"/>
                </a:solidFill>
                <a:latin typeface="Arial" pitchFamily="34" charset="0"/>
                <a:cs typeface="Arial" pitchFamily="34" charset="0"/>
              </a:rPr>
              <a:t>x</a:t>
            </a:r>
            <a:r>
              <a:rPr lang="el-GR" dirty="0" smtClean="0">
                <a:solidFill>
                  <a:srgbClr val="FF0000"/>
                </a:solidFill>
                <a:latin typeface="Arial" pitchFamily="34" charset="0"/>
                <a:cs typeface="Arial" pitchFamily="34" charset="0"/>
              </a:rPr>
              <a:t> Εμβαδό  Επιφάνειας </a:t>
            </a:r>
            <a:r>
              <a:rPr lang="el-GR" dirty="0" smtClean="0">
                <a:solidFill>
                  <a:srgbClr val="002060"/>
                </a:solidFill>
                <a:latin typeface="Arial" pitchFamily="34" charset="0"/>
                <a:cs typeface="Arial" pitchFamily="34" charset="0"/>
              </a:rPr>
              <a:t>= 0,3 Ν/mm²  </a:t>
            </a:r>
            <a:r>
              <a:rPr lang="en-US" dirty="0" smtClean="0">
                <a:solidFill>
                  <a:srgbClr val="002060"/>
                </a:solidFill>
                <a:latin typeface="Arial" pitchFamily="34" charset="0"/>
                <a:cs typeface="Arial" pitchFamily="34" charset="0"/>
              </a:rPr>
              <a:t>x</a:t>
            </a:r>
            <a:r>
              <a:rPr lang="el-GR" dirty="0" smtClean="0">
                <a:solidFill>
                  <a:srgbClr val="002060"/>
                </a:solidFill>
                <a:latin typeface="Arial" pitchFamily="34" charset="0"/>
                <a:cs typeface="Arial" pitchFamily="34" charset="0"/>
              </a:rPr>
              <a:t>  1256 mm²   = 376,8 N</a:t>
            </a:r>
            <a:endParaRPr lang="el-GR" dirty="0">
              <a:solidFill>
                <a:srgbClr val="002060"/>
              </a:solidFill>
              <a:latin typeface="Arial" pitchFamily="34" charset="0"/>
              <a:cs typeface="Arial" pitchFamily="34" charset="0"/>
            </a:endParaRPr>
          </a:p>
        </p:txBody>
      </p:sp>
      <p:sp>
        <p:nvSpPr>
          <p:cNvPr id="12" name="TextBox 11"/>
          <p:cNvSpPr txBox="1"/>
          <p:nvPr/>
        </p:nvSpPr>
        <p:spPr>
          <a:xfrm>
            <a:off x="6897189" y="1040123"/>
            <a:ext cx="4720046" cy="1754326"/>
          </a:xfrm>
          <a:prstGeom prst="rect">
            <a:avLst/>
          </a:prstGeom>
          <a:noFill/>
        </p:spPr>
        <p:txBody>
          <a:bodyPr wrap="square" rtlCol="0">
            <a:spAutoFit/>
          </a:bodyPr>
          <a:lstStyle/>
          <a:p>
            <a:r>
              <a:rPr lang="en-GB" dirty="0" smtClean="0">
                <a:solidFill>
                  <a:srgbClr val="002060"/>
                </a:solidFill>
                <a:latin typeface="Arial" pitchFamily="34" charset="0"/>
                <a:cs typeface="Arial" pitchFamily="34" charset="0"/>
              </a:rPr>
              <a:t>Η </a:t>
            </a:r>
            <a:r>
              <a:rPr lang="en-GB" dirty="0" err="1" smtClean="0">
                <a:solidFill>
                  <a:srgbClr val="002060"/>
                </a:solidFill>
                <a:latin typeface="Arial" pitchFamily="34" charset="0"/>
                <a:cs typeface="Arial" pitchFamily="34" charset="0"/>
              </a:rPr>
              <a:t>δύναμη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παράγεται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από</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ένα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κύλινδρο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απλής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ενέργειας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κατά</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θετική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κίνησή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εξαρτάται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από</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δύο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βασικούς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παράγοντες</a:t>
            </a:r>
            <a:r>
              <a:rPr lang="en-GB" dirty="0" smtClean="0">
                <a:solidFill>
                  <a:srgbClr val="00206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την</a:t>
            </a:r>
            <a:r>
              <a:rPr lang="en-GB"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πίεση</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του</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αέρα</a:t>
            </a:r>
            <a:r>
              <a:rPr lang="en-GB" dirty="0" smtClean="0">
                <a:solidFill>
                  <a:srgbClr val="FF000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εισέρχεται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στον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κύλινδρο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a:t>
            </a:r>
            <a:r>
              <a:rPr lang="en-GB" dirty="0" smtClean="0">
                <a:solidFill>
                  <a:srgbClr val="00206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εμβαδόν</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της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επιφάνειας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του</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εμβόλου</a:t>
            </a:r>
            <a:endParaRPr lang="el-GR" dirty="0">
              <a:solidFill>
                <a:srgbClr val="FF0000"/>
              </a:solidFill>
              <a:latin typeface="Arial" pitchFamily="34" charset="0"/>
              <a:cs typeface="Arial" pitchFamily="34" charset="0"/>
            </a:endParaRPr>
          </a:p>
        </p:txBody>
      </p:sp>
      <p:pic>
        <p:nvPicPr>
          <p:cNvPr id="9" name="Picture 8" descr="p1.png"/>
          <p:cNvPicPr>
            <a:picLocks noChangeAspect="1"/>
          </p:cNvPicPr>
          <p:nvPr/>
        </p:nvPicPr>
        <p:blipFill>
          <a:blip r:embed="rId2"/>
          <a:stretch>
            <a:fillRect/>
          </a:stretch>
        </p:blipFill>
        <p:spPr>
          <a:xfrm>
            <a:off x="1633886" y="972232"/>
            <a:ext cx="4753851" cy="2644535"/>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1242423" y="4250681"/>
            <a:ext cx="10749279" cy="923330"/>
          </a:xfrm>
          <a:prstGeom prst="rect">
            <a:avLst/>
          </a:prstGeom>
          <a:noFill/>
        </p:spPr>
        <p:txBody>
          <a:bodyPr wrap="square" rtlCol="0">
            <a:spAutoFit/>
          </a:bodyPr>
          <a:lstStyle/>
          <a:p>
            <a:pPr hangingPunct="0"/>
            <a:r>
              <a:rPr lang="el-GR" dirty="0" smtClean="0">
                <a:solidFill>
                  <a:srgbClr val="002060"/>
                </a:solidFill>
                <a:latin typeface="Arial" pitchFamily="34" charset="0"/>
                <a:cs typeface="Arial" pitchFamily="34" charset="0"/>
              </a:rPr>
              <a:t>Το σχήμα 5/56 φαίνεται η επιφάνεια του εμβόλου που πιέζεται για να στείλει το έμβολο αρνητικά. Δεν ισοδυναμεί με την επιφάνεια ενός πλήρους κύκλου, διότι το κέντρο κατέχεται από τη ράβδο του εμβόλου που είναι στερεωμένη πάνω του.</a:t>
            </a:r>
            <a:endParaRPr lang="el-GR" dirty="0">
              <a:solidFill>
                <a:srgbClr val="002060"/>
              </a:solidFill>
              <a:latin typeface="Arial" pitchFamily="34" charset="0"/>
              <a:cs typeface="Arial" pitchFamily="34" charset="0"/>
            </a:endParaRPr>
          </a:p>
        </p:txBody>
      </p:sp>
      <p:sp>
        <p:nvSpPr>
          <p:cNvPr id="12" name="TextBox 11"/>
          <p:cNvSpPr txBox="1"/>
          <p:nvPr/>
        </p:nvSpPr>
        <p:spPr>
          <a:xfrm>
            <a:off x="7667899" y="987871"/>
            <a:ext cx="4284616" cy="2308324"/>
          </a:xfrm>
          <a:prstGeom prst="rect">
            <a:avLst/>
          </a:prstGeom>
          <a:noFill/>
        </p:spPr>
        <p:txBody>
          <a:bodyPr wrap="square" rtlCol="0">
            <a:spAutoFit/>
          </a:bodyPr>
          <a:lstStyle/>
          <a:p>
            <a:pPr hangingPunct="0"/>
            <a:r>
              <a:rPr lang="el-GR" sz="1600" dirty="0" smtClean="0">
                <a:solidFill>
                  <a:srgbClr val="002060"/>
                </a:solidFill>
                <a:latin typeface="Arial" pitchFamily="34" charset="0"/>
                <a:cs typeface="Arial" pitchFamily="34" charset="0"/>
              </a:rPr>
              <a:t>Οι δυνάμεις που παράγονται από ένα ΚΔΕ, όπως κινείται θετικά ή αρνητικά, διαφέρουν. </a:t>
            </a:r>
          </a:p>
          <a:p>
            <a:r>
              <a:rPr lang="en-GB" sz="1600" dirty="0" err="1" smtClean="0">
                <a:solidFill>
                  <a:srgbClr val="002060"/>
                </a:solidFill>
                <a:latin typeface="Arial" pitchFamily="34" charset="0"/>
                <a:cs typeface="Arial" pitchFamily="34" charset="0"/>
              </a:rPr>
              <a:t>Αν</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παρατηρήσετε</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προσεκτικά</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τις</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δύο</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επιφάνειες</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του</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εμβόλου</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θα</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δείτε</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γιατί</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συμβαίνει</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αυτό</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Στο</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σχήμα</a:t>
            </a:r>
            <a:r>
              <a:rPr lang="en-GB" sz="1600" dirty="0" smtClean="0">
                <a:solidFill>
                  <a:srgbClr val="002060"/>
                </a:solidFill>
                <a:latin typeface="Arial" pitchFamily="34" charset="0"/>
                <a:cs typeface="Arial" pitchFamily="34" charset="0"/>
              </a:rPr>
              <a:t> 5/55 </a:t>
            </a:r>
            <a:r>
              <a:rPr lang="en-GB" sz="1600" dirty="0" err="1" smtClean="0">
                <a:solidFill>
                  <a:srgbClr val="002060"/>
                </a:solidFill>
                <a:latin typeface="Arial" pitchFamily="34" charset="0"/>
                <a:cs typeface="Arial" pitchFamily="34" charset="0"/>
              </a:rPr>
              <a:t>φαίνεται</a:t>
            </a:r>
            <a:r>
              <a:rPr lang="en-GB" sz="1600" dirty="0" smtClean="0">
                <a:solidFill>
                  <a:srgbClr val="002060"/>
                </a:solidFill>
                <a:latin typeface="Arial" pitchFamily="34" charset="0"/>
                <a:cs typeface="Arial" pitchFamily="34" charset="0"/>
              </a:rPr>
              <a:t> η </a:t>
            </a:r>
            <a:r>
              <a:rPr lang="en-GB" sz="1600" dirty="0" err="1" smtClean="0">
                <a:solidFill>
                  <a:srgbClr val="002060"/>
                </a:solidFill>
                <a:latin typeface="Arial" pitchFamily="34" charset="0"/>
                <a:cs typeface="Arial" pitchFamily="34" charset="0"/>
              </a:rPr>
              <a:t>επιφάνεια</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του</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εμβόλου</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που</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πιέζεται</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για</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να</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στείλει</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το</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έμβολο</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θετικά</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Είναι</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ένας</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πλήρης</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κύκλος</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και</a:t>
            </a:r>
            <a:r>
              <a:rPr lang="en-GB" sz="1600" dirty="0" smtClean="0">
                <a:solidFill>
                  <a:srgbClr val="002060"/>
                </a:solidFill>
                <a:latin typeface="Arial" pitchFamily="34" charset="0"/>
                <a:cs typeface="Arial" pitchFamily="34" charset="0"/>
              </a:rPr>
              <a:t> η </a:t>
            </a:r>
            <a:r>
              <a:rPr lang="en-GB" sz="1600" dirty="0" err="1" smtClean="0">
                <a:solidFill>
                  <a:srgbClr val="002060"/>
                </a:solidFill>
                <a:latin typeface="Arial" pitchFamily="34" charset="0"/>
                <a:cs typeface="Arial" pitchFamily="34" charset="0"/>
              </a:rPr>
              <a:t>επιφάνειά</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του</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υπολογίζεται</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από</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τη</a:t>
            </a:r>
            <a:r>
              <a:rPr lang="en-GB" sz="1600" dirty="0" smtClean="0">
                <a:solidFill>
                  <a:srgbClr val="002060"/>
                </a:solidFill>
                <a:latin typeface="Arial" pitchFamily="34" charset="0"/>
                <a:cs typeface="Arial" pitchFamily="34" charset="0"/>
              </a:rPr>
              <a:t> </a:t>
            </a:r>
            <a:r>
              <a:rPr lang="en-GB" sz="1600" dirty="0" err="1" smtClean="0">
                <a:solidFill>
                  <a:srgbClr val="002060"/>
                </a:solidFill>
                <a:latin typeface="Arial" pitchFamily="34" charset="0"/>
                <a:cs typeface="Arial" pitchFamily="34" charset="0"/>
              </a:rPr>
              <a:t>σχέση</a:t>
            </a:r>
            <a:r>
              <a:rPr lang="en-GB" sz="1600" dirty="0" smtClean="0">
                <a:solidFill>
                  <a:srgbClr val="002060"/>
                </a:solidFill>
                <a:latin typeface="Arial" pitchFamily="34" charset="0"/>
                <a:cs typeface="Arial" pitchFamily="34" charset="0"/>
              </a:rPr>
              <a:t>: </a:t>
            </a:r>
            <a:r>
              <a:rPr lang="en-GB" sz="1600" b="1" dirty="0" err="1" smtClean="0">
                <a:solidFill>
                  <a:srgbClr val="FF0000"/>
                </a:solidFill>
                <a:latin typeface="Arial" pitchFamily="34" charset="0"/>
                <a:cs typeface="Arial" pitchFamily="34" charset="0"/>
              </a:rPr>
              <a:t>Εμβαδόν</a:t>
            </a:r>
            <a:r>
              <a:rPr lang="en-GB" sz="1600" b="1" dirty="0" smtClean="0">
                <a:solidFill>
                  <a:srgbClr val="FF0000"/>
                </a:solidFill>
                <a:latin typeface="Arial" pitchFamily="34" charset="0"/>
                <a:cs typeface="Arial" pitchFamily="34" charset="0"/>
              </a:rPr>
              <a:t> = πR²,</a:t>
            </a:r>
            <a:endParaRPr lang="el-GR" sz="1600" b="1" dirty="0">
              <a:solidFill>
                <a:srgbClr val="FF0000"/>
              </a:solidFill>
              <a:latin typeface="Arial" pitchFamily="34" charset="0"/>
              <a:cs typeface="Arial" pitchFamily="34" charset="0"/>
            </a:endParaRPr>
          </a:p>
        </p:txBody>
      </p:sp>
      <p:sp>
        <p:nvSpPr>
          <p:cNvPr id="13" name="Title 1"/>
          <p:cNvSpPr txBox="1">
            <a:spLocks/>
          </p:cNvSpPr>
          <p:nvPr/>
        </p:nvSpPr>
        <p:spPr>
          <a:xfrm>
            <a:off x="1680515" y="169817"/>
            <a:ext cx="10324251" cy="659464"/>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w="3175" cmpd="sng">
                  <a:noFill/>
                </a:ln>
                <a:solidFill>
                  <a:schemeClr val="tx1"/>
                </a:solidFill>
                <a:effectLst/>
                <a:uLnTx/>
                <a:uFillTx/>
                <a:latin typeface="Arial" pitchFamily="34" charset="0"/>
                <a:ea typeface="+mj-ea"/>
                <a:cs typeface="Arial" pitchFamily="34" charset="0"/>
              </a:rPr>
              <a:t>Οι Δυνάμεις κατά τη λειτουργία των </a:t>
            </a:r>
            <a:r>
              <a:rPr lang="el-GR" sz="2400" b="1" noProof="0" dirty="0" smtClean="0">
                <a:ln w="3175" cmpd="sng">
                  <a:noFill/>
                </a:ln>
                <a:latin typeface="Arial" pitchFamily="34" charset="0"/>
                <a:ea typeface="+mj-ea"/>
                <a:cs typeface="Arial" pitchFamily="34" charset="0"/>
              </a:rPr>
              <a:t>ΚΔΕ</a:t>
            </a:r>
            <a:r>
              <a:rPr kumimoji="0" lang="en-GB" sz="2400" b="1" i="0" u="none" strike="noStrike" kern="1200" cap="none" spc="0" normalizeH="0" baseline="0" noProof="0" dirty="0" smtClean="0">
                <a:ln w="3175" cmpd="sng">
                  <a:noFill/>
                </a:ln>
                <a:solidFill>
                  <a:schemeClr val="tx1"/>
                </a:solidFill>
                <a:effectLst/>
                <a:uLnTx/>
                <a:uFillTx/>
                <a:latin typeface="Arial" pitchFamily="34" charset="0"/>
                <a:ea typeface="+mj-ea"/>
                <a:cs typeface="Arial" pitchFamily="34" charset="0"/>
              </a:rPr>
              <a:t> </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pic>
        <p:nvPicPr>
          <p:cNvPr id="14" name="Picture 13" descr="p2.png"/>
          <p:cNvPicPr>
            <a:picLocks noChangeAspect="1"/>
          </p:cNvPicPr>
          <p:nvPr/>
        </p:nvPicPr>
        <p:blipFill>
          <a:blip r:embed="rId2"/>
          <a:stretch>
            <a:fillRect/>
          </a:stretch>
        </p:blipFill>
        <p:spPr>
          <a:xfrm>
            <a:off x="1538560" y="1015350"/>
            <a:ext cx="6021929" cy="2655313"/>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l-GR" sz="2400" b="1" i="0" u="none" strike="noStrike" kern="1200" cap="none" spc="0" normalizeH="0" baseline="0" noProof="0" dirty="0" smtClean="0">
                <a:ln w="3175" cmpd="sng">
                  <a:noFill/>
                </a:ln>
                <a:solidFill>
                  <a:schemeClr val="tx1"/>
                </a:solidFill>
                <a:effectLst/>
                <a:uLnTx/>
                <a:uFillTx/>
                <a:latin typeface="Arial" pitchFamily="34" charset="0"/>
                <a:ea typeface="+mj-ea"/>
                <a:cs typeface="Arial" pitchFamily="34" charset="0"/>
              </a:rPr>
              <a:t>Οι Δυνάμεις κατά τη λειτουργία </a:t>
            </a:r>
            <a:r>
              <a:rPr kumimoji="0" lang="el-GR" sz="2400" b="1" i="0" u="none" strike="noStrike" kern="1200" cap="none" spc="0" normalizeH="0" baseline="0" noProof="0" smtClean="0">
                <a:ln w="3175" cmpd="sng">
                  <a:noFill/>
                </a:ln>
                <a:solidFill>
                  <a:schemeClr val="tx1"/>
                </a:solidFill>
                <a:effectLst/>
                <a:uLnTx/>
                <a:uFillTx/>
                <a:latin typeface="Arial" pitchFamily="34" charset="0"/>
                <a:ea typeface="+mj-ea"/>
                <a:cs typeface="Arial" pitchFamily="34" charset="0"/>
              </a:rPr>
              <a:t>των ΚΔΕ</a:t>
            </a:r>
            <a:r>
              <a:rPr kumimoji="0" lang="en-GB" sz="2400" b="1" i="0" u="none" strike="noStrike" kern="1200" cap="none" spc="0" normalizeH="0" baseline="0" noProof="0" smtClean="0">
                <a:ln w="3175" cmpd="sng">
                  <a:noFill/>
                </a:ln>
                <a:solidFill>
                  <a:schemeClr val="tx1"/>
                </a:solidFill>
                <a:effectLst/>
                <a:uLnTx/>
                <a:uFillTx/>
                <a:latin typeface="Arial" pitchFamily="34" charset="0"/>
                <a:ea typeface="+mj-ea"/>
                <a:cs typeface="Arial" pitchFamily="34" charset="0"/>
              </a:rPr>
              <a:t> </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pic>
        <p:nvPicPr>
          <p:cNvPr id="9" name="Picture 8" descr="p3.png"/>
          <p:cNvPicPr>
            <a:picLocks noChangeAspect="1"/>
          </p:cNvPicPr>
          <p:nvPr/>
        </p:nvPicPr>
        <p:blipFill>
          <a:blip r:embed="rId2"/>
          <a:stretch>
            <a:fillRect/>
          </a:stretch>
        </p:blipFill>
        <p:spPr>
          <a:xfrm>
            <a:off x="1515294" y="1227184"/>
            <a:ext cx="6413861" cy="4154713"/>
          </a:xfrm>
          <a:prstGeom prst="rect">
            <a:avLst/>
          </a:prstGeom>
        </p:spPr>
      </p:pic>
      <p:sp>
        <p:nvSpPr>
          <p:cNvPr id="114689" name="Rectangle 1"/>
          <p:cNvSpPr>
            <a:spLocks noChangeArrowheads="1"/>
          </p:cNvSpPr>
          <p:nvPr/>
        </p:nvSpPr>
        <p:spPr bwMode="auto">
          <a:xfrm>
            <a:off x="8059782" y="1273256"/>
            <a:ext cx="38927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Ολοκληρώνοντας, συμπεραίνουμε ότι ένας κύλινδρος διπλής ενέργειας παράγει μεγαλύτερες δυνάμεις όταν το έμβολο κινείται θετικά, παρά όταν κινείται αρνητικά.  Αυτό οφείλεται στο γεγονός  ότι η επιφάνεια του εμβόλου που πιέζεται από τον αέρα είναι μικρότερη στην περίπτωση που κινείται αρνητικά. Όπως και η σχέση δείχνει: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Δύναμη = Πίεση x Επιφάνεια</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αν η επιφάνεια είναι μικρότερη στη μία μεριά, τότε ανάλογα και η δύναμη σ’ αυτή τη μεριά θα  είναι μικρότερη.</a:t>
            </a:r>
            <a:endParaRPr kumimoji="0" lang="el-GR"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dirty="0" smtClean="0">
                <a:ln w="3175" cmpd="sng">
                  <a:noFill/>
                </a:ln>
                <a:latin typeface="Arial" pitchFamily="34" charset="0"/>
                <a:ea typeface="+mj-ea"/>
                <a:cs typeface="Arial" pitchFamily="34" charset="0"/>
              </a:rPr>
              <a:t>Βαλβίδες που ενεργοποιούνται με αέρα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114689" name="Rectangle 1"/>
          <p:cNvSpPr>
            <a:spLocks noChangeArrowheads="1"/>
          </p:cNvSpPr>
          <p:nvPr/>
        </p:nvSpPr>
        <p:spPr bwMode="auto">
          <a:xfrm>
            <a:off x="1598023" y="810813"/>
            <a:ext cx="9971677"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hangingPunct="0">
              <a:buFont typeface="+mj-lt"/>
              <a:buAutoNum type="arabicPeriod"/>
            </a:pPr>
            <a:r>
              <a:rPr lang="el-GR" sz="1600" b="1" dirty="0" smtClean="0">
                <a:solidFill>
                  <a:srgbClr val="002060"/>
                </a:solidFill>
                <a:latin typeface="Arial" pitchFamily="34" charset="0"/>
                <a:cs typeface="Arial" pitchFamily="34" charset="0"/>
              </a:rPr>
              <a:t>Τρίοδος  βαλβίδα που ενεργοποιείται με αέρα και με ελατήριο επαναφοράς. </a:t>
            </a:r>
          </a:p>
          <a:p>
            <a:pPr marL="342900" lvl="0" indent="-342900" hangingPunct="0">
              <a:buFont typeface="+mj-lt"/>
              <a:buAutoNum type="arabicPeriod"/>
            </a:pPr>
            <a:r>
              <a:rPr lang="el-GR" sz="1600" b="1" dirty="0" smtClean="0">
                <a:solidFill>
                  <a:srgbClr val="002060"/>
                </a:solidFill>
                <a:latin typeface="Arial" pitchFamily="34" charset="0"/>
                <a:cs typeface="Arial" pitchFamily="34" charset="0"/>
              </a:rPr>
              <a:t>Πεντάοδος βαλβίδα που ενεργοποιείται με αέρα. </a:t>
            </a:r>
            <a:endParaRPr lang="el-GR" sz="1600" dirty="0" smtClean="0">
              <a:solidFill>
                <a:srgbClr val="002060"/>
              </a:solidFill>
              <a:latin typeface="Arial" pitchFamily="34" charset="0"/>
              <a:cs typeface="Arial" pitchFamily="34" charset="0"/>
            </a:endParaRPr>
          </a:p>
          <a:p>
            <a:pPr marL="342900" lvl="0" indent="-342900" hangingPunct="0">
              <a:buFont typeface="+mj-lt"/>
              <a:buAutoNum type="arabicPeriod"/>
            </a:pPr>
            <a:r>
              <a:rPr lang="el-GR" sz="1600" b="1" dirty="0" smtClean="0">
                <a:solidFill>
                  <a:srgbClr val="002060"/>
                </a:solidFill>
                <a:latin typeface="Arial" pitchFamily="34" charset="0"/>
                <a:cs typeface="Arial" pitchFamily="34" charset="0"/>
              </a:rPr>
              <a:t>Τρίοδος βαλβίδα  που ενεργοποιείται  με την εφαρμογή αέρα χαμηλής πίεσης και με ελατήριο επαναφοράς. </a:t>
            </a:r>
            <a:endParaRPr lang="el-GR" sz="1600" dirty="0">
              <a:solidFill>
                <a:srgbClr val="002060"/>
              </a:solidFill>
              <a:latin typeface="Arial" pitchFamily="34" charset="0"/>
              <a:cs typeface="Arial" pitchFamily="34" charset="0"/>
            </a:endParaRPr>
          </a:p>
        </p:txBody>
      </p:sp>
      <p:sp>
        <p:nvSpPr>
          <p:cNvPr id="8" name="TextBox 7"/>
          <p:cNvSpPr txBox="1"/>
          <p:nvPr/>
        </p:nvSpPr>
        <p:spPr>
          <a:xfrm>
            <a:off x="1161143" y="1987731"/>
            <a:ext cx="11030857" cy="461665"/>
          </a:xfrm>
          <a:prstGeom prst="rect">
            <a:avLst/>
          </a:prstGeom>
          <a:noFill/>
        </p:spPr>
        <p:txBody>
          <a:bodyPr wrap="square" rtlCol="0">
            <a:spAutoFit/>
          </a:bodyPr>
          <a:lstStyle/>
          <a:p>
            <a:pPr algn="ctr"/>
            <a:r>
              <a:rPr lang="en-GB" sz="2400" b="1" dirty="0" smtClean="0">
                <a:solidFill>
                  <a:srgbClr val="FF0000"/>
                </a:solidFill>
                <a:latin typeface="Arial" pitchFamily="34" charset="0"/>
                <a:cs typeface="Arial" pitchFamily="34" charset="0"/>
              </a:rPr>
              <a:t>1. </a:t>
            </a:r>
            <a:r>
              <a:rPr lang="en-GB" sz="2400" b="1" dirty="0" err="1" smtClean="0">
                <a:solidFill>
                  <a:srgbClr val="FF0000"/>
                </a:solidFill>
                <a:latin typeface="Arial" pitchFamily="34" charset="0"/>
                <a:cs typeface="Arial" pitchFamily="34" charset="0"/>
              </a:rPr>
              <a:t>Τρίοδος</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βαλβίδα</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που</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ενεργοποιείται</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με</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αέρα</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με</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ελατήριο</a:t>
            </a:r>
            <a:r>
              <a:rPr lang="en-GB" sz="2400" b="1" dirty="0" smtClean="0">
                <a:solidFill>
                  <a:srgbClr val="FF0000"/>
                </a:solidFill>
                <a:latin typeface="Arial" pitchFamily="34" charset="0"/>
                <a:cs typeface="Arial" pitchFamily="34" charset="0"/>
              </a:rPr>
              <a:t> </a:t>
            </a:r>
            <a:r>
              <a:rPr lang="en-GB" sz="2400" b="1" dirty="0" err="1" smtClean="0">
                <a:solidFill>
                  <a:srgbClr val="FF0000"/>
                </a:solidFill>
                <a:latin typeface="Arial" pitchFamily="34" charset="0"/>
                <a:cs typeface="Arial" pitchFamily="34" charset="0"/>
              </a:rPr>
              <a:t>επαναφοράς</a:t>
            </a:r>
            <a:r>
              <a:rPr lang="en-GB" sz="2000" dirty="0" smtClean="0">
                <a:solidFill>
                  <a:srgbClr val="FF0000"/>
                </a:solidFill>
                <a:latin typeface="Arial" pitchFamily="34" charset="0"/>
                <a:cs typeface="Arial" pitchFamily="34" charset="0"/>
              </a:rPr>
              <a:t>) </a:t>
            </a:r>
            <a:endParaRPr lang="el-GR" sz="2000" dirty="0">
              <a:solidFill>
                <a:srgbClr val="FF0000"/>
              </a:solidFill>
              <a:latin typeface="Arial" pitchFamily="34" charset="0"/>
              <a:cs typeface="Arial" pitchFamily="34" charset="0"/>
            </a:endParaRPr>
          </a:p>
        </p:txBody>
      </p:sp>
      <p:pic>
        <p:nvPicPr>
          <p:cNvPr id="10" name="Picture 9" descr="valve1.png"/>
          <p:cNvPicPr>
            <a:picLocks noChangeAspect="1"/>
          </p:cNvPicPr>
          <p:nvPr/>
        </p:nvPicPr>
        <p:blipFill>
          <a:blip r:embed="rId2"/>
          <a:stretch>
            <a:fillRect/>
          </a:stretch>
        </p:blipFill>
        <p:spPr>
          <a:xfrm>
            <a:off x="2250089" y="2704945"/>
            <a:ext cx="2845971" cy="2375055"/>
          </a:xfrm>
          <a:prstGeom prst="rect">
            <a:avLst/>
          </a:prstGeom>
        </p:spPr>
      </p:pic>
      <p:pic>
        <p:nvPicPr>
          <p:cNvPr id="11" name="Picture 10" descr="valve2.png"/>
          <p:cNvPicPr>
            <a:picLocks noChangeAspect="1"/>
          </p:cNvPicPr>
          <p:nvPr/>
        </p:nvPicPr>
        <p:blipFill>
          <a:blip r:embed="rId3"/>
          <a:stretch>
            <a:fillRect/>
          </a:stretch>
        </p:blipFill>
        <p:spPr>
          <a:xfrm>
            <a:off x="5536806" y="2676330"/>
            <a:ext cx="5181993" cy="2437074"/>
          </a:xfrm>
          <a:prstGeom prst="rect">
            <a:avLst/>
          </a:prstGeom>
        </p:spPr>
      </p:pic>
      <p:sp>
        <p:nvSpPr>
          <p:cNvPr id="12" name="TextBox 11"/>
          <p:cNvSpPr txBox="1"/>
          <p:nvPr/>
        </p:nvSpPr>
        <p:spPr>
          <a:xfrm>
            <a:off x="2260600" y="5346700"/>
            <a:ext cx="9537700" cy="1200329"/>
          </a:xfrm>
          <a:prstGeom prst="rect">
            <a:avLst/>
          </a:prstGeom>
          <a:noFill/>
        </p:spPr>
        <p:txBody>
          <a:bodyPr wrap="square" rtlCol="0">
            <a:spAutoFit/>
          </a:bodyPr>
          <a:lstStyle/>
          <a:p>
            <a:r>
              <a:rPr lang="en-GB" dirty="0" err="1" smtClean="0">
                <a:solidFill>
                  <a:srgbClr val="002060"/>
                </a:solidFill>
                <a:latin typeface="Arial" pitchFamily="34" charset="0"/>
                <a:cs typeface="Arial" pitchFamily="34" charset="0"/>
              </a:rPr>
              <a:t>Οι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βαλβίδες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τύπου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αυτού</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ενεργοποιούνται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με</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εφαρμογή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πιεσμένου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αέρα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μία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μεριά</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βαλβίδας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η </a:t>
            </a:r>
            <a:r>
              <a:rPr lang="en-GB" dirty="0" err="1" smtClean="0">
                <a:solidFill>
                  <a:srgbClr val="002060"/>
                </a:solidFill>
                <a:latin typeface="Arial" pitchFamily="34" charset="0"/>
                <a:cs typeface="Arial" pitchFamily="34" charset="0"/>
              </a:rPr>
              <a:t>επαναφορά</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τους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στην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αρχική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κατάσταση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γίνεται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με</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ελατήριο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επαναφοράς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σχήμα</a:t>
            </a:r>
            <a:r>
              <a:rPr lang="en-GB" dirty="0" smtClean="0">
                <a:solidFill>
                  <a:srgbClr val="002060"/>
                </a:solidFill>
                <a:latin typeface="Arial" pitchFamily="34" charset="0"/>
                <a:cs typeface="Arial" pitchFamily="34" charset="0"/>
              </a:rPr>
              <a:t> </a:t>
            </a:r>
            <a:r>
              <a:rPr lang="el-GR" dirty="0" smtClean="0">
                <a:solidFill>
                  <a:srgbClr val="002060"/>
                </a:solidFill>
                <a:latin typeface="Arial" pitchFamily="34" charset="0"/>
                <a:cs typeface="Arial" pitchFamily="34" charset="0"/>
              </a:rPr>
              <a:t>πάνω αριστερά</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φαίνεται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μία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βαλβίδα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τύπου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αυτού</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για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βιομηχανική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χρήση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όπως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σύμβολό</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της</a:t>
            </a:r>
            <a:endParaRPr lang="el-GR"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196879"/>
            <a:ext cx="10018713" cy="705385"/>
          </a:xfrm>
        </p:spPr>
        <p:txBody>
          <a:bodyPr>
            <a:noAutofit/>
          </a:bodyPr>
          <a:lstStyle/>
          <a:p>
            <a:r>
              <a:rPr lang="en-GB" sz="2000" b="1" dirty="0" smtClean="0">
                <a:solidFill>
                  <a:srgbClr val="FF0000"/>
                </a:solidFill>
                <a:latin typeface="Arial" pitchFamily="34" charset="0"/>
                <a:cs typeface="Arial" pitchFamily="34" charset="0"/>
              </a:rPr>
              <a:t>2. </a:t>
            </a:r>
            <a:r>
              <a:rPr lang="el-GR" sz="2000" b="1" dirty="0" smtClean="0">
                <a:solidFill>
                  <a:srgbClr val="FF0000"/>
                </a:solidFill>
                <a:latin typeface="Arial" pitchFamily="34" charset="0"/>
                <a:cs typeface="Arial" pitchFamily="34" charset="0"/>
              </a:rPr>
              <a:t>Πεντάοδος Βαλβίδα που ενεργοποιείται με αέρα</a:t>
            </a:r>
            <a:endParaRPr lang="en-US" sz="2000" b="1" dirty="0">
              <a:solidFill>
                <a:srgbClr val="FF0000"/>
              </a:solidFill>
              <a:latin typeface="Arial" pitchFamily="34" charset="0"/>
              <a:cs typeface="Arial" pitchFamily="34" charset="0"/>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7586" name="Object 6"/>
          <p:cNvGraphicFramePr>
            <a:graphicFrameLocks noChangeAspect="1"/>
          </p:cNvGraphicFramePr>
          <p:nvPr/>
        </p:nvGraphicFramePr>
        <p:xfrm>
          <a:off x="1406298" y="1193800"/>
          <a:ext cx="6922531" cy="2086429"/>
        </p:xfrm>
        <a:graphic>
          <a:graphicData uri="http://schemas.openxmlformats.org/presentationml/2006/ole">
            <p:oleObj spid="_x0000_s67586" name="Visio" r:id="rId3" imgW="5517689" imgH="1661809" progId="">
              <p:embed/>
            </p:oleObj>
          </a:graphicData>
        </a:graphic>
      </p:graphicFrame>
      <p:graphicFrame>
        <p:nvGraphicFramePr>
          <p:cNvPr id="67587" name="Object 4"/>
          <p:cNvGraphicFramePr>
            <a:graphicFrameLocks noChangeAspect="1"/>
          </p:cNvGraphicFramePr>
          <p:nvPr/>
        </p:nvGraphicFramePr>
        <p:xfrm>
          <a:off x="8171544" y="1238882"/>
          <a:ext cx="3627891" cy="1960611"/>
        </p:xfrm>
        <a:graphic>
          <a:graphicData uri="http://schemas.openxmlformats.org/presentationml/2006/ole">
            <p:oleObj spid="_x0000_s67587" name="CorelPhotoPaint.Image.6" r:id="rId4" imgW="3789474" imgH="2047333" progId="">
              <p:embed/>
            </p:oleObj>
          </a:graphicData>
        </a:graphic>
      </p:graphicFrame>
      <p:sp>
        <p:nvSpPr>
          <p:cNvPr id="10" name="Rectangle 3"/>
          <p:cNvSpPr txBox="1">
            <a:spLocks noChangeArrowheads="1"/>
          </p:cNvSpPr>
          <p:nvPr/>
        </p:nvSpPr>
        <p:spPr>
          <a:xfrm>
            <a:off x="1902052" y="3574143"/>
            <a:ext cx="9694862" cy="2173514"/>
          </a:xfrm>
          <a:prstGeom prst="rect">
            <a:avLst/>
          </a:prstGeom>
        </p:spPr>
        <p:txBody>
          <a:bodyPr vert="horz" lIns="91440" tIns="45720" rIns="91440" bIns="45720" rtlCol="0" anchor="ctr">
            <a:normAutofit/>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el-GR"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Η πεντάοδος</a:t>
            </a:r>
            <a:r>
              <a:rPr kumimoji="0" lang="el-GR" sz="2000" b="1" i="0" u="none" strike="noStrike" kern="1200" cap="none" spc="0" normalizeH="0" baseline="0" noProof="0" dirty="0" smtClean="0">
                <a:ln>
                  <a:noFill/>
                </a:ln>
                <a:solidFill>
                  <a:srgbClr val="00B050"/>
                </a:solidFill>
                <a:effectLst/>
                <a:uLnTx/>
                <a:uFillTx/>
                <a:latin typeface="Arial" pitchFamily="34" charset="0"/>
                <a:cs typeface="Arial" pitchFamily="34" charset="0"/>
              </a:rPr>
              <a:t> ενεργοποιείται </a:t>
            </a:r>
            <a:r>
              <a:rPr kumimoji="0" lang="el-GR"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όταν δεχτεί σήμα στη θυρίδα έλεγχου </a:t>
            </a:r>
            <a:r>
              <a:rPr kumimoji="0" lang="el-GR" sz="2000" b="1" i="0" u="none" strike="noStrike" kern="1200" cap="none" spc="0" normalizeH="0" baseline="0" noProof="0" dirty="0" smtClean="0">
                <a:ln>
                  <a:noFill/>
                </a:ln>
                <a:solidFill>
                  <a:srgbClr val="00B050"/>
                </a:solidFill>
                <a:effectLst/>
                <a:uLnTx/>
                <a:uFillTx/>
                <a:latin typeface="Arial" pitchFamily="34" charset="0"/>
                <a:cs typeface="Arial" pitchFamily="34" charset="0"/>
              </a:rPr>
              <a:t>14.</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el-GR"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Απενεργοποιείται </a:t>
            </a:r>
            <a:r>
              <a:rPr kumimoji="0" lang="el-GR"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όταν δεχτεί σήμα στη θυρίδα έλεγχου </a:t>
            </a:r>
            <a:r>
              <a:rPr kumimoji="0" lang="el-GR" sz="2000" b="1" i="0" u="none" strike="noStrike" kern="1200" cap="none" spc="0" normalizeH="0" baseline="0" noProof="0" dirty="0" smtClean="0">
                <a:ln>
                  <a:noFill/>
                </a:ln>
                <a:solidFill>
                  <a:srgbClr val="FF0000"/>
                </a:solidFill>
                <a:effectLst/>
                <a:uLnTx/>
                <a:uFillTx/>
                <a:latin typeface="Arial" pitchFamily="34" charset="0"/>
                <a:cs typeface="Arial" pitchFamily="34" charset="0"/>
              </a:rPr>
              <a:t>12</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el-GR"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Χαρακτηριστικό της είναι ότι ενόσω  δέχεται σήμα σε μια θυρίδα ελέγχου </a:t>
            </a:r>
            <a:r>
              <a:rPr kumimoji="0" lang="el-GR"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απορρίπτει</a:t>
            </a:r>
            <a:r>
              <a:rPr kumimoji="0" lang="el-GR" sz="2000" b="1" i="0" u="none" strike="noStrike" kern="1200" cap="none" spc="0" normalizeH="0" baseline="0" noProof="0" dirty="0" smtClean="0">
                <a:ln>
                  <a:noFill/>
                </a:ln>
                <a:solidFill>
                  <a:schemeClr val="tx1"/>
                </a:solidFill>
                <a:effectLst/>
                <a:uLnTx/>
                <a:uFillTx/>
                <a:latin typeface="Arial" pitchFamily="34" charset="0"/>
                <a:cs typeface="Arial" pitchFamily="34" charset="0"/>
              </a:rPr>
              <a:t> σήμα που δέχεται στην άλλη θυρίδα ελέγχου.</a:t>
            </a: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578" y="211394"/>
            <a:ext cx="10018713" cy="659464"/>
          </a:xfrm>
        </p:spPr>
        <p:txBody>
          <a:bodyPr>
            <a:noAutofit/>
          </a:bodyPr>
          <a:lstStyle/>
          <a:p>
            <a:r>
              <a:rPr lang="en-GB" sz="2400" b="1" dirty="0" smtClean="0">
                <a:solidFill>
                  <a:srgbClr val="FF0000"/>
                </a:solidFill>
                <a:latin typeface="Arial" pitchFamily="34" charset="0"/>
                <a:cs typeface="Arial" pitchFamily="34" charset="0"/>
              </a:rPr>
              <a:t>2. </a:t>
            </a:r>
            <a:r>
              <a:rPr lang="el-GR" sz="2400" b="1" dirty="0" smtClean="0">
                <a:solidFill>
                  <a:srgbClr val="FF0000"/>
                </a:solidFill>
                <a:latin typeface="Arial" pitchFamily="34" charset="0"/>
                <a:cs typeface="Arial" pitchFamily="34" charset="0"/>
              </a:rPr>
              <a:t>Πεντάοδος Βαλβίδα που ενεργοποιείται με αέρα </a:t>
            </a:r>
            <a:endParaRPr lang="en-US" sz="2400" b="1" dirty="0">
              <a:solidFill>
                <a:srgbClr val="FF0000"/>
              </a:solidFill>
              <a:latin typeface="Arial" pitchFamily="34" charset="0"/>
              <a:cs typeface="Arial" pitchFamily="34" charset="0"/>
            </a:endParaRPr>
          </a:p>
        </p:txBody>
      </p:sp>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8613" name="Picture 5" descr="PN72"/>
          <p:cNvPicPr>
            <a:picLocks noChangeAspect="1" noChangeArrowheads="1"/>
          </p:cNvPicPr>
          <p:nvPr/>
        </p:nvPicPr>
        <p:blipFill>
          <a:blip r:embed="rId2"/>
          <a:srcRect t="4027"/>
          <a:stretch>
            <a:fillRect/>
          </a:stretch>
        </p:blipFill>
        <p:spPr bwMode="auto">
          <a:xfrm>
            <a:off x="1554842" y="1016002"/>
            <a:ext cx="6705182" cy="3222170"/>
          </a:xfrm>
          <a:prstGeom prst="rect">
            <a:avLst/>
          </a:prstGeom>
          <a:noFill/>
          <a:ln w="9525">
            <a:noFill/>
            <a:miter lim="800000"/>
            <a:headEnd/>
            <a:tailEnd/>
          </a:ln>
        </p:spPr>
      </p:pic>
      <p:sp>
        <p:nvSpPr>
          <p:cNvPr id="11" name="TextBox 10"/>
          <p:cNvSpPr txBox="1"/>
          <p:nvPr/>
        </p:nvSpPr>
        <p:spPr>
          <a:xfrm>
            <a:off x="1582058" y="4433561"/>
            <a:ext cx="10609942" cy="1754326"/>
          </a:xfrm>
          <a:prstGeom prst="rect">
            <a:avLst/>
          </a:prstGeom>
          <a:noFill/>
        </p:spPr>
        <p:txBody>
          <a:bodyPr wrap="square" rtlCol="0">
            <a:spAutoFit/>
          </a:bodyPr>
          <a:lstStyle/>
          <a:p>
            <a:r>
              <a:rPr lang="el-GR" dirty="0" smtClean="0">
                <a:solidFill>
                  <a:srgbClr val="FF0000"/>
                </a:solidFill>
                <a:latin typeface="Arial" pitchFamily="34" charset="0"/>
                <a:cs typeface="Arial" pitchFamily="34" charset="0"/>
              </a:rPr>
              <a:t>Ο</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αέρας</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που</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εισέρχεται</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στον</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κύλινδρο</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είναι</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τελείως</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διαφορετικός</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από</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τον</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αέρα</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που</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δίνει</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σήμα</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για</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να</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μετακινείται</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το</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εμβολάκι</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της</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πενταόδου</a:t>
            </a:r>
            <a:r>
              <a:rPr lang="en-GB" dirty="0" smtClean="0">
                <a:solidFill>
                  <a:srgbClr val="FF0000"/>
                </a:solidFill>
                <a:latin typeface="Arial" pitchFamily="34" charset="0"/>
                <a:cs typeface="Arial" pitchFamily="34" charset="0"/>
              </a:rPr>
              <a:t> </a:t>
            </a:r>
            <a:r>
              <a:rPr lang="en-GB" dirty="0" err="1" smtClean="0">
                <a:solidFill>
                  <a:srgbClr val="FF0000"/>
                </a:solidFill>
                <a:latin typeface="Arial" pitchFamily="34" charset="0"/>
                <a:cs typeface="Arial" pitchFamily="34" charset="0"/>
              </a:rPr>
              <a:t>βαλβίδας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Αυτό</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έχει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πλεονέκτημα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ότι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δύο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κυκλώματα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κύριο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ελέγχου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μπορούν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να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εργάζονται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σε</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διαφορετικές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πιέσεις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χρησιμοποιώντας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σήματα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από</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κύκλωμα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ελέγχου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να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ελέγχεται</a:t>
            </a:r>
            <a:r>
              <a:rPr lang="en-GB" dirty="0" smtClean="0">
                <a:solidFill>
                  <a:srgbClr val="002060"/>
                </a:solidFill>
                <a:latin typeface="Arial" pitchFamily="34" charset="0"/>
                <a:cs typeface="Arial" pitchFamily="34" charset="0"/>
              </a:rPr>
              <a:t> η </a:t>
            </a:r>
            <a:r>
              <a:rPr lang="en-GB" dirty="0" err="1" smtClean="0">
                <a:solidFill>
                  <a:srgbClr val="002060"/>
                </a:solidFill>
                <a:latin typeface="Arial" pitchFamily="34" charset="0"/>
                <a:cs typeface="Arial" pitchFamily="34" charset="0"/>
              </a:rPr>
              <a:t>λειτουργία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των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κυλίνδρων</a:t>
            </a:r>
            <a:r>
              <a:rPr lang="el-GR" dirty="0" smtClean="0">
                <a:solidFill>
                  <a:srgbClr val="002060"/>
                </a:solidFill>
                <a:latin typeface="Arial" pitchFamily="34" charset="0"/>
                <a:cs typeface="Arial" pitchFamily="34" charset="0"/>
              </a:rPr>
              <a:t>.</a:t>
            </a:r>
            <a:r>
              <a:rPr lang="en-GB" dirty="0" smtClean="0"/>
              <a:t> </a:t>
            </a:r>
            <a:r>
              <a:rPr lang="en-GB" dirty="0" err="1" smtClean="0">
                <a:solidFill>
                  <a:srgbClr val="002060"/>
                </a:solidFill>
                <a:latin typeface="Arial" pitchFamily="34" charset="0"/>
                <a:cs typeface="Arial" pitchFamily="34" charset="0"/>
              </a:rPr>
              <a:t>Αν</a:t>
            </a:r>
            <a:r>
              <a:rPr lang="en-GB" dirty="0" smtClean="0">
                <a:solidFill>
                  <a:srgbClr val="002060"/>
                </a:solidFill>
                <a:latin typeface="Arial" pitchFamily="34" charset="0"/>
                <a:cs typeface="Arial" pitchFamily="34" charset="0"/>
              </a:rPr>
              <a:t> η 5ΠΒ </a:t>
            </a:r>
            <a:r>
              <a:rPr lang="en-GB" dirty="0" err="1" smtClean="0">
                <a:solidFill>
                  <a:srgbClr val="002060"/>
                </a:solidFill>
                <a:latin typeface="Arial" pitchFamily="34" charset="0"/>
                <a:cs typeface="Arial" pitchFamily="34" charset="0"/>
              </a:rPr>
              <a:t>λάβει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σήμα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από</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τις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δύο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πλευρές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ίδια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στιγμή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εμβολάκι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δε</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θα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μετακινηθεί</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λαμβανομένου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υπόψη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ότι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σήματα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θα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δεχτεί</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έχουν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την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ίδια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τιμή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πίεσης</a:t>
            </a:r>
            <a:r>
              <a:rPr lang="en-GB" dirty="0" smtClean="0">
                <a:solidFill>
                  <a:srgbClr val="002060"/>
                </a:solidFill>
                <a:latin typeface="Arial" pitchFamily="34" charset="0"/>
                <a:cs typeface="Arial" pitchFamily="34" charset="0"/>
              </a:rPr>
              <a:t>. </a:t>
            </a:r>
            <a:endParaRPr lang="el-GR" dirty="0">
              <a:solidFill>
                <a:srgbClr val="002060"/>
              </a:solidFill>
              <a:latin typeface="Arial" pitchFamily="34" charset="0"/>
              <a:cs typeface="Arial" pitchFamily="34" charset="0"/>
            </a:endParaRPr>
          </a:p>
        </p:txBody>
      </p:sp>
      <p:sp>
        <p:nvSpPr>
          <p:cNvPr id="12" name="TextBox 11"/>
          <p:cNvSpPr txBox="1"/>
          <p:nvPr/>
        </p:nvSpPr>
        <p:spPr>
          <a:xfrm>
            <a:off x="8389257" y="1015448"/>
            <a:ext cx="3556000" cy="2308324"/>
          </a:xfrm>
          <a:prstGeom prst="rect">
            <a:avLst/>
          </a:prstGeom>
          <a:noFill/>
        </p:spPr>
        <p:txBody>
          <a:bodyPr wrap="square" rtlCol="0">
            <a:spAutoFit/>
          </a:bodyPr>
          <a:lstStyle/>
          <a:p>
            <a:r>
              <a:rPr lang="en-GB" dirty="0" err="1" smtClean="0">
                <a:solidFill>
                  <a:srgbClr val="002060"/>
                </a:solidFill>
                <a:latin typeface="Arial" pitchFamily="34" charset="0"/>
                <a:cs typeface="Arial" pitchFamily="34" charset="0"/>
              </a:rPr>
              <a:t>Οι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τρίοδοι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βαλβίδες</a:t>
            </a:r>
            <a:r>
              <a:rPr lang="en-GB" dirty="0" smtClean="0">
                <a:solidFill>
                  <a:srgbClr val="002060"/>
                </a:solidFill>
                <a:latin typeface="Arial" pitchFamily="34" charset="0"/>
                <a:cs typeface="Arial" pitchFamily="34" charset="0"/>
              </a:rPr>
              <a:t> Α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Β, </a:t>
            </a:r>
            <a:r>
              <a:rPr lang="en-GB" dirty="0" err="1" smtClean="0">
                <a:solidFill>
                  <a:srgbClr val="002060"/>
                </a:solidFill>
                <a:latin typeface="Arial" pitchFamily="34" charset="0"/>
                <a:cs typeface="Arial" pitchFamily="34" charset="0"/>
              </a:rPr>
              <a:t>οι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οποίες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δίνουν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σήμα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στην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πεντάοδο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βαλβίδα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είναι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γνωστές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ως</a:t>
            </a:r>
            <a:r>
              <a:rPr lang="en-GB" dirty="0" smtClean="0">
                <a:solidFill>
                  <a:srgbClr val="002060"/>
                </a:solidFill>
                <a:latin typeface="Arial" pitchFamily="34" charset="0"/>
                <a:cs typeface="Arial" pitchFamily="34" charset="0"/>
              </a:rPr>
              <a:t> </a:t>
            </a:r>
            <a:r>
              <a:rPr lang="en-GB" dirty="0" smtClean="0">
                <a:solidFill>
                  <a:srgbClr val="FF0000"/>
                </a:solidFill>
                <a:latin typeface="Arial" pitchFamily="34" charset="0"/>
                <a:cs typeface="Arial" pitchFamily="34" charset="0"/>
              </a:rPr>
              <a:t>"</a:t>
            </a:r>
            <a:r>
              <a:rPr lang="en-GB" b="1" dirty="0" err="1" smtClean="0">
                <a:solidFill>
                  <a:srgbClr val="FF0000"/>
                </a:solidFill>
                <a:latin typeface="Arial" pitchFamily="34" charset="0"/>
                <a:cs typeface="Arial" pitchFamily="34" charset="0"/>
              </a:rPr>
              <a:t>βαλβίδες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πιλότοι</a:t>
            </a:r>
            <a:r>
              <a:rPr lang="en-GB" dirty="0" smtClean="0">
                <a:solidFill>
                  <a:srgbClr val="FF0000"/>
                </a:solidFill>
                <a:latin typeface="Arial" pitchFamily="34" charset="0"/>
                <a:cs typeface="Arial" pitchFamily="34" charset="0"/>
              </a:rPr>
              <a:t>",</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ενώ</a:t>
            </a:r>
            <a:r>
              <a:rPr lang="en-GB" dirty="0" smtClean="0">
                <a:solidFill>
                  <a:srgbClr val="002060"/>
                </a:solidFill>
                <a:latin typeface="Arial" pitchFamily="34" charset="0"/>
                <a:cs typeface="Arial" pitchFamily="34" charset="0"/>
              </a:rPr>
              <a:t> η  5ΠΒ  </a:t>
            </a:r>
            <a:r>
              <a:rPr lang="en-GB" dirty="0" err="1" smtClean="0">
                <a:solidFill>
                  <a:srgbClr val="002060"/>
                </a:solidFill>
                <a:latin typeface="Arial" pitchFamily="34" charset="0"/>
                <a:cs typeface="Arial" pitchFamily="34" charset="0"/>
              </a:rPr>
              <a:t>είναι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γνωστή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ως</a:t>
            </a:r>
            <a:r>
              <a:rPr lang="en-GB" dirty="0" smtClean="0">
                <a:solidFill>
                  <a:srgbClr val="002060"/>
                </a:solidFill>
                <a:latin typeface="Arial" pitchFamily="34" charset="0"/>
                <a:cs typeface="Arial" pitchFamily="34" charset="0"/>
              </a:rPr>
              <a:t>  </a:t>
            </a:r>
            <a:r>
              <a:rPr lang="en-GB" dirty="0" smtClean="0">
                <a:solidFill>
                  <a:srgbClr val="FF0000"/>
                </a:solidFill>
                <a:latin typeface="Arial" pitchFamily="34" charset="0"/>
                <a:cs typeface="Arial" pitchFamily="34" charset="0"/>
              </a:rPr>
              <a:t>"</a:t>
            </a:r>
            <a:r>
              <a:rPr lang="en-GB" b="1" dirty="0" err="1" smtClean="0">
                <a:solidFill>
                  <a:srgbClr val="FF0000"/>
                </a:solidFill>
                <a:latin typeface="Arial" pitchFamily="34" charset="0"/>
                <a:cs typeface="Arial" pitchFamily="34" charset="0"/>
              </a:rPr>
              <a:t>βαλβίδα</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ελέγχου</a:t>
            </a:r>
            <a:r>
              <a:rPr lang="en-GB" dirty="0" smtClean="0">
                <a:solidFill>
                  <a:srgbClr val="FF000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διότι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ελέγχει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αέρα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εισέρχεται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στον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κύλινδρο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διπλής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ενέργειας</a:t>
            </a:r>
            <a:r>
              <a:rPr lang="en-GB" dirty="0" smtClean="0">
                <a:solidFill>
                  <a:srgbClr val="002060"/>
                </a:solidFill>
                <a:latin typeface="Arial" pitchFamily="34" charset="0"/>
                <a:cs typeface="Arial" pitchFamily="34" charset="0"/>
              </a:rPr>
              <a:t>. </a:t>
            </a:r>
            <a:endParaRPr lang="el-GR"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dirty="0" smtClean="0">
                <a:ln w="3175" cmpd="sng">
                  <a:noFill/>
                </a:ln>
                <a:latin typeface="Arial" pitchFamily="34" charset="0"/>
                <a:ea typeface="+mj-ea"/>
                <a:cs typeface="Arial" pitchFamily="34" charset="0"/>
              </a:rPr>
              <a:t>Βαλβίδες που ενεργοποιούνται με αέρα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620156" y="895531"/>
            <a:ext cx="10343243" cy="369332"/>
          </a:xfrm>
          <a:prstGeom prst="rect">
            <a:avLst/>
          </a:prstGeom>
          <a:noFill/>
        </p:spPr>
        <p:txBody>
          <a:bodyPr wrap="square" rtlCol="0">
            <a:spAutoFit/>
          </a:bodyPr>
          <a:lstStyle/>
          <a:p>
            <a:pPr algn="ctr"/>
            <a:r>
              <a:rPr lang="en-GB" b="1" dirty="0" smtClean="0">
                <a:solidFill>
                  <a:srgbClr val="FF0000"/>
                </a:solidFill>
                <a:latin typeface="Arial" pitchFamily="34" charset="0"/>
                <a:cs typeface="Arial" pitchFamily="34" charset="0"/>
              </a:rPr>
              <a:t>3. </a:t>
            </a:r>
            <a:r>
              <a:rPr lang="en-GB" b="1" dirty="0" err="1" smtClean="0">
                <a:solidFill>
                  <a:srgbClr val="FF0000"/>
                </a:solidFill>
                <a:latin typeface="Arial" pitchFamily="34" charset="0"/>
                <a:cs typeface="Arial" pitchFamily="34" charset="0"/>
              </a:rPr>
              <a:t>Τρίοδος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βαλβίδα</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που</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ενεργοποιείται</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με</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αέρα</a:t>
            </a:r>
            <a:r>
              <a:rPr lang="en-GB" b="1" dirty="0" smtClean="0">
                <a:solidFill>
                  <a:srgbClr val="FF000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χαμηλής πίεσης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με</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ελατήριο</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επαναφοράς</a:t>
            </a:r>
            <a:r>
              <a:rPr lang="en-GB" b="1" dirty="0" smtClean="0">
                <a:solidFill>
                  <a:srgbClr val="FF0000"/>
                </a:solidFill>
                <a:latin typeface="Arial" pitchFamily="34" charset="0"/>
                <a:cs typeface="Arial" pitchFamily="34" charset="0"/>
              </a:rPr>
              <a:t>) </a:t>
            </a:r>
            <a:endParaRPr lang="el-GR" b="1" dirty="0">
              <a:solidFill>
                <a:srgbClr val="FF0000"/>
              </a:solidFill>
              <a:latin typeface="Arial" pitchFamily="34" charset="0"/>
              <a:cs typeface="Arial" pitchFamily="34" charset="0"/>
            </a:endParaRPr>
          </a:p>
        </p:txBody>
      </p:sp>
      <p:pic>
        <p:nvPicPr>
          <p:cNvPr id="14" name="Picture 13" descr="p3.png"/>
          <p:cNvPicPr>
            <a:picLocks noChangeAspect="1"/>
          </p:cNvPicPr>
          <p:nvPr/>
        </p:nvPicPr>
        <p:blipFill>
          <a:blip r:embed="rId2"/>
          <a:stretch>
            <a:fillRect/>
          </a:stretch>
        </p:blipFill>
        <p:spPr>
          <a:xfrm>
            <a:off x="1736712" y="1763850"/>
            <a:ext cx="2639346" cy="2980754"/>
          </a:xfrm>
          <a:prstGeom prst="rect">
            <a:avLst/>
          </a:prstGeom>
        </p:spPr>
      </p:pic>
      <p:sp>
        <p:nvSpPr>
          <p:cNvPr id="15" name="TextBox 14"/>
          <p:cNvSpPr txBox="1"/>
          <p:nvPr/>
        </p:nvSpPr>
        <p:spPr>
          <a:xfrm>
            <a:off x="4862920" y="2655389"/>
            <a:ext cx="6791325" cy="1200329"/>
          </a:xfrm>
          <a:prstGeom prst="rect">
            <a:avLst/>
          </a:prstGeom>
          <a:noFill/>
        </p:spPr>
        <p:txBody>
          <a:bodyPr wrap="square" rtlCol="0">
            <a:spAutoFit/>
          </a:bodyPr>
          <a:lstStyle/>
          <a:p>
            <a:r>
              <a:rPr lang="en-GB" dirty="0" err="1" smtClean="0">
                <a:solidFill>
                  <a:srgbClr val="002060"/>
                </a:solidFill>
                <a:latin typeface="Arial" pitchFamily="34" charset="0"/>
                <a:cs typeface="Arial" pitchFamily="34" charset="0"/>
              </a:rPr>
              <a:t>Οι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βαλβίδες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αυτού</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τύπου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ονομάζονται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βαλβίδες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διαφράγματος</a:t>
            </a:r>
            <a:r>
              <a:rPr lang="en-GB" dirty="0" smtClean="0">
                <a:solidFill>
                  <a:srgbClr val="002060"/>
                </a:solidFill>
                <a:latin typeface="Arial" pitchFamily="34" charset="0"/>
                <a:cs typeface="Arial" pitchFamily="34" charset="0"/>
              </a:rPr>
              <a:t> ή </a:t>
            </a:r>
            <a:r>
              <a:rPr lang="en-GB" dirty="0" err="1" smtClean="0">
                <a:solidFill>
                  <a:srgbClr val="002060"/>
                </a:solidFill>
                <a:latin typeface="Arial" pitchFamily="34" charset="0"/>
                <a:cs typeface="Arial" pitchFamily="34" charset="0"/>
              </a:rPr>
              <a:t>ακόμη</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ανιχνευτές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πίεσης</a:t>
            </a:r>
            <a:r>
              <a:rPr lang="en-GB" b="1" dirty="0" smtClean="0">
                <a:solidFill>
                  <a:srgbClr val="002060"/>
                </a:solidFill>
                <a:latin typeface="Arial" pitchFamily="34" charset="0"/>
                <a:cs typeface="Arial" pitchFamily="34" charset="0"/>
              </a:rPr>
              <a:t>,</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αφού</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είναι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πολύ</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ευαίσθητες</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και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ανιχνεύουν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τον</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πιεσμένο</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αέρα</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που</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έχει</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πολύ</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μικρή</a:t>
            </a:r>
            <a:r>
              <a:rPr lang="en-GB" dirty="0" smtClean="0">
                <a:solidFill>
                  <a:srgbClr val="002060"/>
                </a:solidFill>
                <a:latin typeface="Arial" pitchFamily="34" charset="0"/>
                <a:cs typeface="Arial" pitchFamily="34" charset="0"/>
              </a:rPr>
              <a:t> </a:t>
            </a:r>
            <a:r>
              <a:rPr lang="en-GB" dirty="0" err="1" smtClean="0">
                <a:solidFill>
                  <a:srgbClr val="002060"/>
                </a:solidFill>
                <a:latin typeface="Arial" pitchFamily="34" charset="0"/>
                <a:cs typeface="Arial" pitchFamily="34" charset="0"/>
              </a:rPr>
              <a:t>πίεση</a:t>
            </a:r>
            <a:endParaRPr lang="el-GR"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dirty="0" smtClean="0">
                <a:ln w="3175" cmpd="sng">
                  <a:noFill/>
                </a:ln>
                <a:latin typeface="Arial" pitchFamily="34" charset="0"/>
                <a:ea typeface="+mj-ea"/>
                <a:cs typeface="Arial" pitchFamily="34" charset="0"/>
              </a:rPr>
              <a:t>Βαλβίδες που ενεργοποιούνται με αέρα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620156" y="895531"/>
            <a:ext cx="10343243" cy="369332"/>
          </a:xfrm>
          <a:prstGeom prst="rect">
            <a:avLst/>
          </a:prstGeom>
          <a:noFill/>
        </p:spPr>
        <p:txBody>
          <a:bodyPr wrap="square" rtlCol="0">
            <a:spAutoFit/>
          </a:bodyPr>
          <a:lstStyle/>
          <a:p>
            <a:pPr algn="ctr"/>
            <a:r>
              <a:rPr lang="en-GB" b="1" dirty="0" smtClean="0">
                <a:solidFill>
                  <a:srgbClr val="FF0000"/>
                </a:solidFill>
                <a:latin typeface="Arial" pitchFamily="34" charset="0"/>
                <a:cs typeface="Arial" pitchFamily="34" charset="0"/>
              </a:rPr>
              <a:t>3. </a:t>
            </a:r>
            <a:r>
              <a:rPr lang="en-GB" b="1" dirty="0" err="1" smtClean="0">
                <a:solidFill>
                  <a:srgbClr val="FF0000"/>
                </a:solidFill>
                <a:latin typeface="Arial" pitchFamily="34" charset="0"/>
                <a:cs typeface="Arial" pitchFamily="34" charset="0"/>
              </a:rPr>
              <a:t>Τρίοδος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βαλβίδα</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που</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ενεργοποιείται</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με</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αέρα</a:t>
            </a:r>
            <a:r>
              <a:rPr lang="en-GB" b="1" dirty="0" smtClean="0">
                <a:solidFill>
                  <a:srgbClr val="FF000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χαμηλής πίεσης</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με</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ελατήριο</a:t>
            </a:r>
            <a:r>
              <a:rPr lang="en-GB" b="1" dirty="0" smtClean="0">
                <a:solidFill>
                  <a:srgbClr val="FF0000"/>
                </a:solidFill>
                <a:latin typeface="Arial" pitchFamily="34" charset="0"/>
                <a:cs typeface="Arial" pitchFamily="34" charset="0"/>
              </a:rPr>
              <a:t> </a:t>
            </a:r>
            <a:r>
              <a:rPr lang="en-GB" b="1" dirty="0" err="1" smtClean="0">
                <a:solidFill>
                  <a:srgbClr val="FF0000"/>
                </a:solidFill>
                <a:latin typeface="Arial" pitchFamily="34" charset="0"/>
                <a:cs typeface="Arial" pitchFamily="34" charset="0"/>
              </a:rPr>
              <a:t>επαναφοράς</a:t>
            </a:r>
            <a:r>
              <a:rPr lang="en-GB" b="1" dirty="0" smtClean="0">
                <a:solidFill>
                  <a:srgbClr val="FF0000"/>
                </a:solidFill>
                <a:latin typeface="Arial" pitchFamily="34" charset="0"/>
                <a:cs typeface="Arial" pitchFamily="34" charset="0"/>
              </a:rPr>
              <a:t>) </a:t>
            </a:r>
            <a:endParaRPr lang="el-GR" b="1" dirty="0">
              <a:solidFill>
                <a:srgbClr val="FF0000"/>
              </a:solidFill>
              <a:latin typeface="Arial" pitchFamily="34" charset="0"/>
              <a:cs typeface="Arial" pitchFamily="34" charset="0"/>
            </a:endParaRPr>
          </a:p>
        </p:txBody>
      </p:sp>
      <p:pic>
        <p:nvPicPr>
          <p:cNvPr id="10" name="Picture 9" descr="p4.png"/>
          <p:cNvPicPr>
            <a:picLocks noChangeAspect="1"/>
          </p:cNvPicPr>
          <p:nvPr/>
        </p:nvPicPr>
        <p:blipFill>
          <a:blip r:embed="rId2"/>
          <a:stretch>
            <a:fillRect/>
          </a:stretch>
        </p:blipFill>
        <p:spPr>
          <a:xfrm>
            <a:off x="1467136" y="1434625"/>
            <a:ext cx="3736876" cy="2371672"/>
          </a:xfrm>
          <a:prstGeom prst="rect">
            <a:avLst/>
          </a:prstGeom>
        </p:spPr>
      </p:pic>
      <p:sp>
        <p:nvSpPr>
          <p:cNvPr id="73733" name="Rectangle 5"/>
          <p:cNvSpPr>
            <a:spLocks noChangeArrowheads="1"/>
          </p:cNvSpPr>
          <p:nvPr/>
        </p:nvSpPr>
        <p:spPr bwMode="auto">
          <a:xfrm>
            <a:off x="1183341" y="4022491"/>
            <a:ext cx="1077109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Στις βαλβίδες αυτές,  το εμβολάκι, το οποίο αλλάζει τη διάταξη των  συνδέσεων, μετακινείται κάτω από την πίεση του αέρα. Στις συνηθισμένες βαλβίδες απαιτείται  τουλάχιστο πίεση ίση με </a:t>
            </a:r>
            <a:r>
              <a:rPr kumimoji="0" lang="el-GR"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2 </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Bar</a:t>
            </a:r>
            <a:r>
              <a:rPr kumimoji="0" lang="el-GR"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για να μετακινηθεί το εμβολάκι. Οι βαλβίδες χαμηλής πίεσης λειτουργούν με πολύ χαμηλή πίεση, γύρω στα </a:t>
            </a:r>
            <a:r>
              <a:rPr kumimoji="0" lang="el-GR"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0,5 </a:t>
            </a:r>
            <a:r>
              <a:rPr kumimoji="0" lang="en-US"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Bar</a:t>
            </a:r>
            <a:r>
              <a:rPr kumimoji="0" lang="el-GR"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endParaRPr kumimoji="0" lang="el-GR"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3736" name="Rectangle 8"/>
          <p:cNvSpPr>
            <a:spLocks noChangeArrowheads="1"/>
          </p:cNvSpPr>
          <p:nvPr/>
        </p:nvSpPr>
        <p:spPr bwMode="auto">
          <a:xfrm rot="10800000" flipV="1">
            <a:off x="1196789" y="4859060"/>
            <a:ext cx="1081143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l-GR"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Δύναμη  =  Πίεση x Επιφάνεια</a:t>
            </a:r>
            <a:r>
              <a:rPr kumimoji="0" lang="el-GR"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Έτσι, μπορεί να παραχθεί μεγαλύτερη δύναμη, είτε αυξάνοντας την πίεση, είτε αυξάνοντας την επιφάνεια. Στη συγκεκριμένη βαλβίδα αυξάνεται η επιφάνεια. Το εμβολάκι είναι συνδεδεμένο σε μια μεγάλη μεμβράνη, που είναι κατασκευασμένη από ελαστικό.</a:t>
            </a:r>
            <a:endParaRPr kumimoji="0" lang="el-GR"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l-GR" sz="16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Καθώς αέρας χαμηλής πίεσης εισέρχεται στο πάνω μέρος της, η μεμβράνη μετακινείται προς τα κάτω σπρώχνοντας το εμβολάκι. Επειδή η μεμβράνη έχει μεγάλη επιφάνεια, ακόμη και σήματα χαμηλής πίεσης είναι αρκετά να δώσουν τη δύναμη που απαιτείται, για να μετακινηθεί το εμβολάκι.</a:t>
            </a:r>
            <a:endParaRPr kumimoji="0" lang="el-GR" sz="16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19" name="Picture 18" descr="p5.png"/>
          <p:cNvPicPr>
            <a:picLocks noChangeAspect="1"/>
          </p:cNvPicPr>
          <p:nvPr/>
        </p:nvPicPr>
        <p:blipFill>
          <a:blip r:embed="rId3"/>
          <a:stretch>
            <a:fillRect/>
          </a:stretch>
        </p:blipFill>
        <p:spPr>
          <a:xfrm>
            <a:off x="5971857" y="1455200"/>
            <a:ext cx="5538825" cy="2380513"/>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dirty="0" smtClean="0">
                <a:ln w="3175" cmpd="sng">
                  <a:noFill/>
                </a:ln>
                <a:latin typeface="Arial" pitchFamily="34" charset="0"/>
                <a:ea typeface="+mj-ea"/>
                <a:cs typeface="Arial" pitchFamily="34" charset="0"/>
              </a:rPr>
              <a:t>Βαλβίδες που ενεργοποιούνται με αέρα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793931"/>
            <a:ext cx="10343243" cy="400110"/>
          </a:xfrm>
          <a:prstGeom prst="rect">
            <a:avLst/>
          </a:prstGeom>
          <a:noFill/>
        </p:spPr>
        <p:txBody>
          <a:bodyPr wrap="square" rtlCol="0">
            <a:spAutoFit/>
          </a:bodyPr>
          <a:lstStyle/>
          <a:p>
            <a:pPr algn="ctr"/>
            <a:r>
              <a:rPr lang="en-GB" sz="2000" b="1" dirty="0" smtClean="0">
                <a:solidFill>
                  <a:srgbClr val="FF0000"/>
                </a:solidFill>
                <a:latin typeface="Arial" pitchFamily="34" charset="0"/>
                <a:cs typeface="Arial" pitchFamily="34" charset="0"/>
              </a:rPr>
              <a:t> </a:t>
            </a:r>
            <a:r>
              <a:rPr lang="el-GR" sz="2000" b="1" dirty="0" smtClean="0">
                <a:solidFill>
                  <a:srgbClr val="FF0000"/>
                </a:solidFill>
                <a:latin typeface="Arial" pitchFamily="34" charset="0"/>
                <a:cs typeface="Arial" pitchFamily="34" charset="0"/>
              </a:rPr>
              <a:t>Απλό πνευματικό κύκλωμα  που χρησιμοποιεί την οπή διαρροής</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p6.png"/>
          <p:cNvPicPr>
            <a:picLocks noChangeAspect="1"/>
          </p:cNvPicPr>
          <p:nvPr/>
        </p:nvPicPr>
        <p:blipFill>
          <a:blip r:embed="rId2"/>
          <a:stretch>
            <a:fillRect/>
          </a:stretch>
        </p:blipFill>
        <p:spPr>
          <a:xfrm>
            <a:off x="1538513" y="1396999"/>
            <a:ext cx="3731987" cy="2671763"/>
          </a:xfrm>
          <a:prstGeom prst="rect">
            <a:avLst/>
          </a:prstGeom>
        </p:spPr>
      </p:pic>
      <p:sp>
        <p:nvSpPr>
          <p:cNvPr id="75777" name="Rectangle 1"/>
          <p:cNvSpPr>
            <a:spLocks noChangeArrowheads="1"/>
          </p:cNvSpPr>
          <p:nvPr/>
        </p:nvSpPr>
        <p:spPr bwMode="auto">
          <a:xfrm>
            <a:off x="5669279" y="1388017"/>
            <a:ext cx="608874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Μια εφαρμογή της βαλβίδας αυτής είναι το κύκλωμα που χρησιμοποιεί την οπή διαρροής αέρα,</a:t>
            </a:r>
            <a:r>
              <a:rPr kumimoji="0" lang="el-GR"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l-GR"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που  φαίνεται στο σχήμα </a:t>
            </a:r>
            <a:r>
              <a:rPr lang="el-GR" b="1" dirty="0" smtClean="0">
                <a:solidFill>
                  <a:srgbClr val="002060"/>
                </a:solidFill>
                <a:latin typeface="Arial" pitchFamily="34" charset="0"/>
                <a:ea typeface="Times New Roman" pitchFamily="18" charset="0"/>
                <a:cs typeface="Arial" pitchFamily="34" charset="0"/>
              </a:rPr>
              <a:t>αριστερά</a:t>
            </a:r>
            <a:r>
              <a:rPr kumimoji="0" lang="el-GR"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Ο αέρας χαμηλής πίεσης εισέρχεται διαμέσου μιας βαλβίδας ελέγχου ροής. Στη θέση του συνδετήρα τύπου "Τ", ο αέρας, επιλέγοντας τον ευκολότερο δρόμο και περνώντας διαμέσου της οπής διαρροής, διαφεύγει στην ατμόσφαιρα.  </a:t>
            </a:r>
            <a:endParaRPr kumimoji="0" lang="el-GR" b="1"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Box 14"/>
          <p:cNvSpPr txBox="1"/>
          <p:nvPr/>
        </p:nvSpPr>
        <p:spPr>
          <a:xfrm>
            <a:off x="1510573" y="4332514"/>
            <a:ext cx="10389690" cy="1477328"/>
          </a:xfrm>
          <a:prstGeom prst="rect">
            <a:avLst/>
          </a:prstGeom>
          <a:noFill/>
        </p:spPr>
        <p:txBody>
          <a:bodyPr wrap="square" rtlCol="0">
            <a:spAutoFit/>
          </a:bodyPr>
          <a:lstStyle/>
          <a:p>
            <a:r>
              <a:rPr lang="el-GR" b="1" dirty="0" smtClean="0">
                <a:solidFill>
                  <a:srgbClr val="002060"/>
                </a:solidFill>
                <a:latin typeface="Arial" pitchFamily="34" charset="0"/>
                <a:ea typeface="Times New Roman" pitchFamily="18" charset="0"/>
                <a:cs typeface="Arial" pitchFamily="34" charset="0"/>
              </a:rPr>
              <a:t>Αν η οπή διαρροής κλείσει (διότι πέρασε ένα αντικείμενο από μπροστά της), ο αέρας υποχρεώνεται να κατευθυνθεί προς τη βαλβίδα, έτσι, ενεργοποιώντας τη, μετακινεί  το έμβολο θετικά.  Στη συνέχεια, όταν ο λόγος που έκλεινε την οπή δεν υφίσταται πλέον, η βαλβίδα θα απενεργοποιηθεί, επιτρέποντας στο έμβολο να κινηθεί αρνητικά , όταν «ξεσκεπαστεί» η οπή διαρροής. </a:t>
            </a:r>
            <a:endParaRPr lang="el-GR" b="1" dirty="0"/>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dirty="0" smtClean="0">
                <a:ln w="3175" cmpd="sng">
                  <a:noFill/>
                </a:ln>
                <a:latin typeface="Arial" pitchFamily="34" charset="0"/>
                <a:ea typeface="+mj-ea"/>
                <a:cs typeface="Arial" pitchFamily="34" charset="0"/>
              </a:rPr>
              <a:t>Βαλβίδες που ενεργοποιούνται με αέρα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793931"/>
            <a:ext cx="10343243" cy="400110"/>
          </a:xfrm>
          <a:prstGeom prst="rect">
            <a:avLst/>
          </a:prstGeom>
          <a:noFill/>
        </p:spPr>
        <p:txBody>
          <a:bodyPr wrap="square" rtlCol="0">
            <a:spAutoFit/>
          </a:bodyPr>
          <a:lstStyle/>
          <a:p>
            <a:pPr algn="ctr"/>
            <a:r>
              <a:rPr lang="el-GR" sz="2000" b="1" dirty="0" smtClean="0">
                <a:solidFill>
                  <a:srgbClr val="FF0000"/>
                </a:solidFill>
                <a:latin typeface="Arial" pitchFamily="34" charset="0"/>
                <a:cs typeface="Arial" pitchFamily="34" charset="0"/>
              </a:rPr>
              <a:t>Βιομηχανική εφαρμογή της βαλβίδας διαφράγματος και της οπής διαρροής</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1802310" y="4750525"/>
            <a:ext cx="10389690" cy="1754326"/>
          </a:xfrm>
          <a:prstGeom prst="rect">
            <a:avLst/>
          </a:prstGeom>
          <a:noFill/>
        </p:spPr>
        <p:txBody>
          <a:bodyPr wrap="square" rtlCol="0">
            <a:spAutoFit/>
          </a:bodyPr>
          <a:lstStyle/>
          <a:p>
            <a:pPr hangingPunct="0"/>
            <a:r>
              <a:rPr lang="el-GR" dirty="0" smtClean="0">
                <a:solidFill>
                  <a:srgbClr val="002060"/>
                </a:solidFill>
                <a:latin typeface="Arial" pitchFamily="34" charset="0"/>
                <a:cs typeface="Arial" pitchFamily="34" charset="0"/>
              </a:rPr>
              <a:t>Η οπή διαρροής ανιχνεύει το κιβώτιο που υπάρχει στον ιμάντα μεταφοράς 1 και ενεργοποιεί στη συνέχεια  τη βαλβίδα διαφράγματος,  η οποία με τη σειρά της στέλνει τα έμβολα των κυλίνδρων θετικά, σπρώχνοντας  ταυτόχρονα και το κιβώτιο στον  ιμάντα μεταφοράς 2. Τόσο η βαλβίδα διαφράγματος, όσο και το έμβολο του ΚΑΕ, επιστρέφουν στην αρχική τους θέση με τη βοήθεια των ελατηρίων  επαναφοράς . </a:t>
            </a:r>
          </a:p>
          <a:p>
            <a:pPr hangingPunct="0"/>
            <a:r>
              <a:rPr lang="el-GR" dirty="0" smtClean="0"/>
              <a:t> </a:t>
            </a:r>
            <a:endParaRPr lang="el-GR" dirty="0"/>
          </a:p>
        </p:txBody>
      </p:sp>
      <p:pic>
        <p:nvPicPr>
          <p:cNvPr id="11" name="Picture 10" descr="p7.png"/>
          <p:cNvPicPr>
            <a:picLocks noChangeAspect="1"/>
          </p:cNvPicPr>
          <p:nvPr/>
        </p:nvPicPr>
        <p:blipFill>
          <a:blip r:embed="rId2"/>
          <a:stretch>
            <a:fillRect/>
          </a:stretch>
        </p:blipFill>
        <p:spPr>
          <a:xfrm>
            <a:off x="3421140" y="1430126"/>
            <a:ext cx="6232311" cy="3108062"/>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Πίνακας Αληθείας </a:t>
            </a:r>
            <a:r>
              <a:rPr lang="en-GB" b="1" dirty="0" smtClean="0">
                <a:solidFill>
                  <a:srgbClr val="FF0000"/>
                </a:solidFill>
              </a:rPr>
              <a:t>“OR</a:t>
            </a:r>
            <a:r>
              <a:rPr lang="en-US" b="1" dirty="0" smtClean="0">
                <a:solidFill>
                  <a:srgbClr val="FF0000"/>
                </a:solidFill>
              </a:rPr>
              <a:t>”</a:t>
            </a:r>
            <a:endParaRPr lang="en-US" b="1" dirty="0">
              <a:solidFill>
                <a:srgbClr val="FF0000"/>
              </a:solidFill>
            </a:endParaRPr>
          </a:p>
        </p:txBody>
      </p:sp>
      <p:pic>
        <p:nvPicPr>
          <p:cNvPr id="6" name="Picture 5" descr="OR_TT.png"/>
          <p:cNvPicPr>
            <a:picLocks noChangeAspect="1"/>
          </p:cNvPicPr>
          <p:nvPr/>
        </p:nvPicPr>
        <p:blipFill>
          <a:blip r:embed="rId2"/>
          <a:stretch>
            <a:fillRect/>
          </a:stretch>
        </p:blipFill>
        <p:spPr>
          <a:xfrm>
            <a:off x="2456600" y="1463040"/>
            <a:ext cx="8143941" cy="3383280"/>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ΥΔΡΑΥΛΙΚΑ ΣΥΣΤΗΜΑΤΑ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793931"/>
            <a:ext cx="10343243" cy="400110"/>
          </a:xfrm>
          <a:prstGeom prst="rect">
            <a:avLst/>
          </a:prstGeom>
          <a:noFill/>
        </p:spPr>
        <p:txBody>
          <a:bodyPr wrap="square" rtlCol="0">
            <a:spAutoFit/>
          </a:bodyPr>
          <a:lstStyle/>
          <a:p>
            <a:pPr algn="ctr"/>
            <a:r>
              <a:rPr lang="en-GB" sz="2000" b="1" dirty="0" err="1" smtClean="0">
                <a:solidFill>
                  <a:srgbClr val="FF0000"/>
                </a:solidFill>
                <a:latin typeface="Arial" pitchFamily="34" charset="0"/>
                <a:cs typeface="Arial" pitchFamily="34" charset="0"/>
              </a:rPr>
              <a:t>Αρχές</a:t>
            </a:r>
            <a:r>
              <a:rPr lang="en-GB" sz="2000" b="1" dirty="0" smtClean="0">
                <a:solidFill>
                  <a:srgbClr val="FF0000"/>
                </a:solidFill>
                <a:latin typeface="Arial" pitchFamily="34" charset="0"/>
                <a:cs typeface="Arial" pitchFamily="34" charset="0"/>
              </a:rPr>
              <a:t> </a:t>
            </a:r>
            <a:r>
              <a:rPr lang="en-GB" sz="2000" b="1" dirty="0" err="1" smtClean="0">
                <a:solidFill>
                  <a:srgbClr val="FF0000"/>
                </a:solidFill>
                <a:latin typeface="Arial" pitchFamily="34" charset="0"/>
                <a:cs typeface="Arial" pitchFamily="34" charset="0"/>
              </a:rPr>
              <a:t>υδραυλικών</a:t>
            </a:r>
            <a:r>
              <a:rPr lang="en-GB" sz="2000" b="1" dirty="0" smtClean="0">
                <a:solidFill>
                  <a:srgbClr val="FF0000"/>
                </a:solidFill>
                <a:latin typeface="Arial" pitchFamily="34" charset="0"/>
                <a:cs typeface="Arial" pitchFamily="34" charset="0"/>
              </a:rPr>
              <a:t> </a:t>
            </a:r>
            <a:r>
              <a:rPr lang="en-GB" sz="2000" b="1" dirty="0" err="1" smtClean="0">
                <a:solidFill>
                  <a:srgbClr val="FF0000"/>
                </a:solidFill>
                <a:latin typeface="Arial" pitchFamily="34" charset="0"/>
                <a:cs typeface="Arial" pitchFamily="34" charset="0"/>
              </a:rPr>
              <a:t>συστημάτων</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1" name="Rectangle 1"/>
          <p:cNvSpPr>
            <a:spLocks noChangeArrowheads="1"/>
          </p:cNvSpPr>
          <p:nvPr/>
        </p:nvSpPr>
        <p:spPr bwMode="auto">
          <a:xfrm>
            <a:off x="1508504" y="1455103"/>
            <a:ext cx="10422239"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0" algn="l"/>
              </a:tabLst>
            </a:pP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Τα υδραυλικά συστήματα χρησιμοποιούν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υγρό</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το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υδραυλικό  λάδι</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ως μέσο μετάδοσης της κίνησης και δύναμης, αντί του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συμπιεσμένου αέρα</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που χρησιμοποιείται στα πνευματικά συστήματα. Αυτό δίνει στα υδραυλικά συστήματα  το εξής πλεονέκτημα: το μέσο δε μπορεί να συμπιεστεί, αντίθετα από τον πιεσμένο αέρα, ο οποίος, όπως και από το όνομα του συνεπάγεται, μπορεί να συμπιεστεί. Εκτός από το γεγονός ότι τα υγρά είναι ασυμπίεστα, μπορούν και να πολλαπλασιάσουν τις δυνάμεις. </a:t>
            </a:r>
          </a:p>
          <a:p>
            <a:pPr marL="0" marR="0" lvl="0" indent="0" algn="l" defTabSz="914400" rtl="0" eaLnBrk="1" fontAlgn="base" latinLnBrk="0" hangingPunct="1">
              <a:lnSpc>
                <a:spcPct val="100000"/>
              </a:lnSpc>
              <a:spcBef>
                <a:spcPct val="0"/>
              </a:spcBef>
              <a:spcAft>
                <a:spcPct val="0"/>
              </a:spcAft>
              <a:buClrTx/>
              <a:buSzTx/>
              <a:buFontTx/>
              <a:buChar char="•"/>
              <a:tabLst>
                <a:tab pos="2286000" algn="l"/>
              </a:tabLst>
            </a:pPr>
            <a:endParaRPr kumimoji="0" lang="el-GR"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0" algn="l"/>
              </a:tabLst>
            </a:pP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Τα υδραυλικά έμβολα μπορούν να σταματήσουν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σε οποιοδήποτε σημείο της ενέργειας</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τους και να παραμείνουν εκεί, παρέχοντας ακριβή γραμμική κίνηση, ανεξάρτητα από το τι συμβαίνει στο φορτίο, απεναντίας τα πνευματικά έμβολα μπορούν να χρησιμοποιηθούν ασφαλισμένα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μόνο στα δύο άκρα της ενέργειας</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τους. Για παράδειγμα, ο χειριστής ενός εκσκαφέα πρέπει να ελέγχει την κίνηση προς όλες τις κατευθύνσεις, ώστε να μπορεί να μετακινηθεί σ’ ένα σημείο, να σταματήσει και να μετακινηθεί ξανά. Αυτό μπορεί να επιτευχθεί, με το άνοιγμα κάποιων βαλβίδων  που επιτρέπουν σε μία συγκεκριμένη ποσότητα υγρού να εισέλθει στον κύλινδρο και να μετακινήσει το έμβολο σε κάποια συγκεκριμένη απόσταση. </a:t>
            </a:r>
            <a:endParaRPr kumimoji="0" lang="el-GR"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ΥΔΡΑΥΛΙΚΑ ΣΥΣΤΗΜΑΤΑ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793931"/>
            <a:ext cx="10343243" cy="400110"/>
          </a:xfrm>
          <a:prstGeom prst="rect">
            <a:avLst/>
          </a:prstGeom>
          <a:noFill/>
        </p:spPr>
        <p:txBody>
          <a:bodyPr wrap="square" rtlCol="0">
            <a:spAutoFit/>
          </a:bodyPr>
          <a:lstStyle/>
          <a:p>
            <a:pPr algn="ctr"/>
            <a:r>
              <a:rPr lang="en-GB" sz="2000" b="1" dirty="0" err="1" smtClean="0">
                <a:solidFill>
                  <a:srgbClr val="FF0000"/>
                </a:solidFill>
                <a:latin typeface="Arial" pitchFamily="34" charset="0"/>
                <a:cs typeface="Arial" pitchFamily="34" charset="0"/>
              </a:rPr>
              <a:t>Αρχές</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Υ</a:t>
            </a:r>
            <a:r>
              <a:rPr lang="en-GB" sz="2000" b="1" dirty="0" err="1" smtClean="0">
                <a:solidFill>
                  <a:srgbClr val="FF0000"/>
                </a:solidFill>
                <a:latin typeface="Arial" pitchFamily="34" charset="0"/>
                <a:cs typeface="Arial" pitchFamily="34" charset="0"/>
              </a:rPr>
              <a:t>δραυλικών</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Σ</a:t>
            </a:r>
            <a:r>
              <a:rPr lang="en-GB" sz="2000" b="1" dirty="0" err="1" smtClean="0">
                <a:solidFill>
                  <a:srgbClr val="FF0000"/>
                </a:solidFill>
                <a:latin typeface="Arial" pitchFamily="34" charset="0"/>
                <a:cs typeface="Arial" pitchFamily="34" charset="0"/>
              </a:rPr>
              <a:t>υστημάτων</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1" name="Rectangle 1"/>
          <p:cNvSpPr>
            <a:spLocks noChangeArrowheads="1"/>
          </p:cNvSpPr>
          <p:nvPr/>
        </p:nvSpPr>
        <p:spPr bwMode="auto">
          <a:xfrm>
            <a:off x="1599944" y="1208927"/>
            <a:ext cx="10422239"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tabLst>
                <a:tab pos="2286000" algn="l"/>
              </a:tabLst>
            </a:pPr>
            <a:endParaRPr kumimoji="0" lang="el-GR"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0" algn="l"/>
              </a:tabLst>
            </a:pP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Τα υδραυλικά έμβολα μπορούν να σταματήσουν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σε οποιοδήποτε σημείο της ενέργειας</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τους και να παραμείνουν εκεί, παρέχοντας ακριβή γραμμική κίνηση, ανεξάρτητα από το τι συμβαίνει στο φορτίο, απεναντίας τα πνευματικά έμβολα μπορούν να χρησιμοποιηθούν ασφαλισμένα </a:t>
            </a:r>
            <a:r>
              <a:rPr kumimoji="0" lang="el-GR"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μόνο στα δύο άκρα της ενέργειας</a:t>
            </a:r>
            <a:r>
              <a:rPr kumimoji="0" lang="el-GR"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l-GR"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τους. Για παράδειγμα, ο χειριστής ενός εκσκαφέα πρέπει να ελέγχει την κίνηση προς όλες τις κατευθύνσεις, ώστε να μπορεί να μετακινηθεί σ’ ένα σημείο, να σταματήσει και να μετακινηθεί ξανά. Αυτό μπορεί να επιτευχθεί, με το άνοιγμα κάποιων βαλβίδων  που επιτρέπουν σε μία συγκεκριμένη ποσότητα υγρού να εισέλθει στον κύλινδρο και να μετακινήσει το έμβολο σε κάποια συγκεκριμένη απόσταση. </a:t>
            </a:r>
            <a:endParaRPr kumimoji="0" lang="el-GR" b="0" i="0" u="none" strike="noStrike" cap="none" normalizeH="0" baseline="0" dirty="0" smtClean="0">
              <a:ln>
                <a:noFill/>
              </a:ln>
              <a:solidFill>
                <a:srgbClr val="002060"/>
              </a:solidFill>
              <a:effectLst/>
              <a:latin typeface="Arial" pitchFamily="34" charset="0"/>
              <a:cs typeface="Arial" pitchFamily="34" charset="0"/>
            </a:endParaRPr>
          </a:p>
        </p:txBody>
      </p:sp>
      <p:pic>
        <p:nvPicPr>
          <p:cNvPr id="9" name="Picture 8" descr="P8.png"/>
          <p:cNvPicPr>
            <a:picLocks noChangeAspect="1"/>
          </p:cNvPicPr>
          <p:nvPr/>
        </p:nvPicPr>
        <p:blipFill>
          <a:blip r:embed="rId2"/>
          <a:stretch>
            <a:fillRect/>
          </a:stretch>
        </p:blipFill>
        <p:spPr>
          <a:xfrm>
            <a:off x="3871123" y="4001675"/>
            <a:ext cx="5886831" cy="2644149"/>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1680515" y="169817"/>
            <a:ext cx="9592731"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ΥΔΡΑΥΛΙΚΑ ΣΥΣΤΗΜΑΤΑ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676366"/>
            <a:ext cx="10343243" cy="400110"/>
          </a:xfrm>
          <a:prstGeom prst="rect">
            <a:avLst/>
          </a:prstGeom>
          <a:noFill/>
        </p:spPr>
        <p:txBody>
          <a:bodyPr wrap="square" rtlCol="0">
            <a:spAutoFit/>
          </a:bodyPr>
          <a:lstStyle/>
          <a:p>
            <a:pPr algn="ctr"/>
            <a:r>
              <a:rPr lang="en-GB" sz="2000" b="1" dirty="0" err="1" smtClean="0">
                <a:solidFill>
                  <a:srgbClr val="FF0000"/>
                </a:solidFill>
                <a:latin typeface="Arial" pitchFamily="34" charset="0"/>
                <a:cs typeface="Arial" pitchFamily="34" charset="0"/>
              </a:rPr>
              <a:t>Αρχές</a:t>
            </a:r>
            <a:r>
              <a:rPr lang="en-GB" sz="2000" b="1" dirty="0" smtClean="0">
                <a:solidFill>
                  <a:srgbClr val="FF0000"/>
                </a:solidFill>
                <a:latin typeface="Arial" pitchFamily="34" charset="0"/>
                <a:cs typeface="Arial" pitchFamily="34" charset="0"/>
              </a:rPr>
              <a:t> </a:t>
            </a:r>
            <a:r>
              <a:rPr lang="en-GB" sz="2000" b="1" dirty="0" err="1" smtClean="0">
                <a:solidFill>
                  <a:srgbClr val="FF0000"/>
                </a:solidFill>
                <a:latin typeface="Arial" pitchFamily="34" charset="0"/>
                <a:cs typeface="Arial" pitchFamily="34" charset="0"/>
              </a:rPr>
              <a:t>υδραυλικών</a:t>
            </a:r>
            <a:r>
              <a:rPr lang="en-GB" sz="2000" b="1" dirty="0" smtClean="0">
                <a:solidFill>
                  <a:srgbClr val="FF0000"/>
                </a:solidFill>
                <a:latin typeface="Arial" pitchFamily="34" charset="0"/>
                <a:cs typeface="Arial" pitchFamily="34" charset="0"/>
              </a:rPr>
              <a:t> </a:t>
            </a:r>
            <a:r>
              <a:rPr lang="en-GB" sz="2000" b="1" dirty="0" err="1" smtClean="0">
                <a:solidFill>
                  <a:srgbClr val="FF0000"/>
                </a:solidFill>
                <a:latin typeface="Arial" pitchFamily="34" charset="0"/>
                <a:cs typeface="Arial" pitchFamily="34" charset="0"/>
              </a:rPr>
              <a:t>συστημάτων</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1" name="Rectangle 1"/>
          <p:cNvSpPr>
            <a:spLocks noChangeArrowheads="1"/>
          </p:cNvSpPr>
          <p:nvPr/>
        </p:nvSpPr>
        <p:spPr bwMode="auto">
          <a:xfrm>
            <a:off x="1586881" y="1166145"/>
            <a:ext cx="1042223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r>
              <a:rPr lang="el-GR" sz="1600" dirty="0" smtClean="0">
                <a:solidFill>
                  <a:srgbClr val="002060"/>
                </a:solidFill>
                <a:latin typeface="Arial" pitchFamily="34" charset="0"/>
                <a:cs typeface="Arial" pitchFamily="34" charset="0"/>
              </a:rPr>
              <a:t>Καθώς το έμβολο Α πιέζεται προς τα κάτω, το υδραυλικό λάδι σπρώχνεται κατά μήκος του σωλήνα προς τον κύλινδρο Β, όπου στη συνέχεια σπρώχνει προς τα πάνω το έμβολο  Β. Εξαιτίας της διαφοράς στη διάμετρο των δύο κυλίνδρων, μία σχετικά μικρή δύναμη που εξασκείται, πιέζοντας το έμβολο Α,  δίνει μια μεγάλη δύναμη, που  σπρώχνει το έμβολο Β προς τα πάνω. Η εξήγηση του πιο πάνω δίνεται με απλά μαθηματικά πιο κάτω:</a:t>
            </a:r>
            <a:endParaRPr lang="el-GR" sz="1600" dirty="0">
              <a:solidFill>
                <a:srgbClr val="002060"/>
              </a:solidFill>
              <a:latin typeface="Arial" pitchFamily="34" charset="0"/>
              <a:cs typeface="Arial" pitchFamily="34" charset="0"/>
            </a:endParaRPr>
          </a:p>
        </p:txBody>
      </p:sp>
      <p:pic>
        <p:nvPicPr>
          <p:cNvPr id="10" name="Picture 9" descr="P10.png"/>
          <p:cNvPicPr>
            <a:picLocks noChangeAspect="1"/>
          </p:cNvPicPr>
          <p:nvPr/>
        </p:nvPicPr>
        <p:blipFill>
          <a:blip r:embed="rId2"/>
          <a:stretch>
            <a:fillRect/>
          </a:stretch>
        </p:blipFill>
        <p:spPr>
          <a:xfrm>
            <a:off x="1591400" y="2460193"/>
            <a:ext cx="6442953" cy="4207307"/>
          </a:xfrm>
          <a:prstGeom prst="rect">
            <a:avLst/>
          </a:prstGeom>
        </p:spPr>
      </p:pic>
      <p:pic>
        <p:nvPicPr>
          <p:cNvPr id="11" name="Picture 10" descr="P8.png"/>
          <p:cNvPicPr>
            <a:picLocks noChangeAspect="1"/>
          </p:cNvPicPr>
          <p:nvPr/>
        </p:nvPicPr>
        <p:blipFill>
          <a:blip r:embed="rId3"/>
          <a:stretch>
            <a:fillRect/>
          </a:stretch>
        </p:blipFill>
        <p:spPr>
          <a:xfrm>
            <a:off x="8112035" y="2460258"/>
            <a:ext cx="3672282" cy="2111743"/>
          </a:xfrm>
          <a:prstGeom prst="rect">
            <a:avLst/>
          </a:prstGeom>
        </p:spPr>
      </p:pic>
      <p:sp>
        <p:nvSpPr>
          <p:cNvPr id="12" name="TextBox 11"/>
          <p:cNvSpPr txBox="1"/>
          <p:nvPr/>
        </p:nvSpPr>
        <p:spPr>
          <a:xfrm>
            <a:off x="8229600" y="4859383"/>
            <a:ext cx="3709851" cy="369332"/>
          </a:xfrm>
          <a:prstGeom prst="rect">
            <a:avLst/>
          </a:prstGeom>
          <a:noFill/>
        </p:spPr>
        <p:txBody>
          <a:bodyPr wrap="square" rtlCol="0">
            <a:spAutoFit/>
          </a:bodyPr>
          <a:lstStyle/>
          <a:p>
            <a:endParaRPr lang="el-GR" dirty="0"/>
          </a:p>
        </p:txBody>
      </p:sp>
      <p:sp>
        <p:nvSpPr>
          <p:cNvPr id="78849" name="Rectangle 1"/>
          <p:cNvSpPr>
            <a:spLocks noChangeArrowheads="1"/>
          </p:cNvSpPr>
          <p:nvPr/>
        </p:nvSpPr>
        <p:spPr bwMode="auto">
          <a:xfrm>
            <a:off x="8100060" y="4685437"/>
            <a:ext cx="392049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Από τα πιο πάνω είναι φανερό ότι μία προσπάθεια των </a:t>
            </a:r>
            <a:r>
              <a:rPr kumimoji="0" lang="el-G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50Ν</a:t>
            </a:r>
            <a:r>
              <a:rPr kumimoji="0" lang="el-GR" sz="1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είναι ικανή να μετακινήσει ένα φορτίο των </a:t>
            </a:r>
            <a:r>
              <a:rPr kumimoji="0" lang="el-G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1177 Ν</a:t>
            </a:r>
            <a:r>
              <a:rPr kumimoji="0" lang="el-GR" sz="1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Το </a:t>
            </a:r>
            <a:r>
              <a:rPr kumimoji="0" lang="el-G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φορτίο είναι 23 φορές μεγαλύτερο </a:t>
            </a:r>
            <a:r>
              <a:rPr kumimoji="0" lang="el-GR" sz="1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από την </a:t>
            </a:r>
            <a:r>
              <a:rPr kumimoji="0" lang="el-G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προσπάθεια</a:t>
            </a:r>
            <a:r>
              <a:rPr kumimoji="0" lang="el-GR" sz="1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Είναι δελεαστικό να σκεφτείς ότι παίρνεις κάτι χωρίς να δίνεις τίποτε, όμως βέβαια δεν είναι έτσι στην πραγματικότητα. Το πρόβλημα στην προκειμένη περίπτωση είναι ότι η </a:t>
            </a:r>
            <a:r>
              <a:rPr kumimoji="0" lang="el-GR"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προσπάθεια πρέπει να κινηθεί  23 εκατοστόμετρα, για να μετακινήσει το φορτίο 1 εκατοστόμετρο!</a:t>
            </a:r>
            <a:endParaRPr kumimoji="0" lang="el-GR" sz="1800"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3456748" y="242389"/>
            <a:ext cx="6365070"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ΥΔΡΑΥΛΙΚΑ ΣΥΣΤΗΜΑΤΑ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676366"/>
            <a:ext cx="10343243" cy="400110"/>
          </a:xfrm>
          <a:prstGeom prst="rect">
            <a:avLst/>
          </a:prstGeom>
          <a:noFill/>
        </p:spPr>
        <p:txBody>
          <a:bodyPr wrap="square" rtlCol="0">
            <a:spAutoFit/>
          </a:bodyPr>
          <a:lstStyle/>
          <a:p>
            <a:pPr algn="ctr"/>
            <a:r>
              <a:rPr lang="el-GR" sz="2000" b="1" dirty="0" smtClean="0">
                <a:solidFill>
                  <a:srgbClr val="FF0000"/>
                </a:solidFill>
                <a:latin typeface="Arial" pitchFamily="34" charset="0"/>
                <a:cs typeface="Arial" pitchFamily="34" charset="0"/>
              </a:rPr>
              <a:t>Εφαρμογές</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Υ</a:t>
            </a:r>
            <a:r>
              <a:rPr lang="en-GB" sz="2000" b="1" dirty="0" err="1" smtClean="0">
                <a:solidFill>
                  <a:srgbClr val="FF0000"/>
                </a:solidFill>
                <a:latin typeface="Arial" pitchFamily="34" charset="0"/>
                <a:cs typeface="Arial" pitchFamily="34" charset="0"/>
              </a:rPr>
              <a:t>δραυλικών</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Σ</a:t>
            </a:r>
            <a:r>
              <a:rPr lang="en-GB" sz="2000" b="1" dirty="0" err="1" smtClean="0">
                <a:solidFill>
                  <a:srgbClr val="FF0000"/>
                </a:solidFill>
                <a:latin typeface="Arial" pitchFamily="34" charset="0"/>
                <a:cs typeface="Arial" pitchFamily="34" charset="0"/>
              </a:rPr>
              <a:t>υστημάτων</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8229600" y="4859383"/>
            <a:ext cx="3709851" cy="369332"/>
          </a:xfrm>
          <a:prstGeom prst="rect">
            <a:avLst/>
          </a:prstGeom>
          <a:noFill/>
        </p:spPr>
        <p:txBody>
          <a:bodyPr wrap="square" rtlCol="0">
            <a:spAutoFit/>
          </a:bodyPr>
          <a:lstStyle/>
          <a:p>
            <a:endParaRPr lang="el-GR" dirty="0"/>
          </a:p>
        </p:txBody>
      </p:sp>
      <p:pic>
        <p:nvPicPr>
          <p:cNvPr id="14" name="Picture 13" descr="p11.png"/>
          <p:cNvPicPr>
            <a:picLocks noChangeAspect="1"/>
          </p:cNvPicPr>
          <p:nvPr/>
        </p:nvPicPr>
        <p:blipFill>
          <a:blip r:embed="rId2"/>
          <a:stretch>
            <a:fillRect/>
          </a:stretch>
        </p:blipFill>
        <p:spPr>
          <a:xfrm>
            <a:off x="7840975" y="1495075"/>
            <a:ext cx="3982006" cy="3057952"/>
          </a:xfrm>
          <a:prstGeom prst="rect">
            <a:avLst/>
          </a:prstGeom>
        </p:spPr>
      </p:pic>
      <p:sp>
        <p:nvSpPr>
          <p:cNvPr id="80897" name="Text Box 1"/>
          <p:cNvSpPr txBox="1">
            <a:spLocks noChangeArrowheads="1"/>
          </p:cNvSpPr>
          <p:nvPr/>
        </p:nvSpPr>
        <p:spPr bwMode="auto">
          <a:xfrm>
            <a:off x="3227388" y="10099675"/>
            <a:ext cx="2755900" cy="3032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286000" algn="l"/>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Σχ. 5/85  Βασικό υδραυλικό σύστημα φρένων.</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0902" name="Rectangle 6"/>
          <p:cNvSpPr>
            <a:spLocks noChangeArrowheads="1"/>
          </p:cNvSpPr>
          <p:nvPr/>
        </p:nvSpPr>
        <p:spPr bwMode="auto">
          <a:xfrm>
            <a:off x="1423084" y="1220682"/>
            <a:ext cx="6114184"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tabLst>
                <a:tab pos="2286000" algn="l"/>
              </a:tabLst>
            </a:pPr>
            <a:r>
              <a:rPr lang="el-GR" sz="2000" b="1" dirty="0" smtClean="0">
                <a:solidFill>
                  <a:srgbClr val="FF0000"/>
                </a:solidFill>
                <a:latin typeface="Arial" pitchFamily="34" charset="0"/>
                <a:ea typeface="Times New Roman" pitchFamily="18" charset="0"/>
                <a:cs typeface="Arial" pitchFamily="34" charset="0"/>
              </a:rPr>
              <a:t>Συστήματα Φρένων Οχημάτων</a:t>
            </a:r>
          </a:p>
          <a:p>
            <a:pPr defTabSz="914400" eaLnBrk="0" fontAlgn="base" hangingPunct="0">
              <a:spcBef>
                <a:spcPct val="0"/>
              </a:spcBef>
              <a:spcAft>
                <a:spcPct val="0"/>
              </a:spcAft>
              <a:tabLst>
                <a:tab pos="2286000" algn="l"/>
              </a:tabLst>
            </a:pPr>
            <a:endParaRPr lang="el-GR" sz="1600" b="1" dirty="0" smtClean="0">
              <a:solidFill>
                <a:srgbClr val="FF0000"/>
              </a:solidFill>
              <a:latin typeface="Arial" pitchFamily="34" charset="0"/>
              <a:ea typeface="Times New Roman" pitchFamily="18" charset="0"/>
              <a:cs typeface="Arial" pitchFamily="34" charset="0"/>
            </a:endParaRPr>
          </a:p>
          <a:p>
            <a:pPr defTabSz="914400" eaLnBrk="0" fontAlgn="base" hangingPunct="0">
              <a:spcBef>
                <a:spcPct val="0"/>
              </a:spcBef>
              <a:spcAft>
                <a:spcPct val="0"/>
              </a:spcAft>
              <a:tabLst>
                <a:tab pos="2286000" algn="l"/>
              </a:tabLst>
            </a:pPr>
            <a:r>
              <a:rPr lang="el-GR" sz="1600" b="1" dirty="0" smtClean="0">
                <a:solidFill>
                  <a:srgbClr val="002060"/>
                </a:solidFill>
                <a:latin typeface="Arial" pitchFamily="34" charset="0"/>
                <a:ea typeface="Times New Roman" pitchFamily="18" charset="0"/>
                <a:cs typeface="Arial" pitchFamily="34" charset="0"/>
              </a:rPr>
              <a:t>Τα πιο πολλά οχήματα χρησιμοποιούν υδραυλικά συστήματα, για να λειτουργήσουν τα φρένα τους, λόγω των μεγάλων δυνάμεων που απαιτούνται, για να πιεστούν οι "παπούτσες" των φρένων πάνω στο περιστρεφόμενο τύμπανο ή τα "μαξιλάρια" πάνω στους δίσκους. </a:t>
            </a:r>
            <a:endParaRPr lang="el-GR" sz="1600" b="1" dirty="0" smtClean="0">
              <a:solidFill>
                <a:srgbClr val="00206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l-GR"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Το σχήμα 5/85 δείχνει το  βασικό σύστημα φρένων. Όταν το ποδόφρενο πιεστεί, μεταδίδεται η κίνηση στο έμβολο του κυρίως κυλίνδρου, το οποίο δημιουργεί στη συνέχεια κάποια πίεση μέσα στο υγρό.  Η πίεση αυτή μεταδίδεται μέσω του υγρού  στον κύλινδρο του </a:t>
            </a:r>
            <a:r>
              <a:rPr lang="en-GB" sz="1600" b="1" dirty="0" smtClean="0">
                <a:solidFill>
                  <a:srgbClr val="002060"/>
                </a:solidFill>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τροχού</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ο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οποίος</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μέσω</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των</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παπούτσων</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των</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φρένων</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εξασκεί</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δύναμη</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πάνω</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στο</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περιστρεφόμενο</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en-GB" sz="1600" b="1" i="0"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τύμπανο</a:t>
            </a:r>
            <a:r>
              <a:rPr kumimoji="0" lang="en-GB" sz="16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r>
              <a:rPr kumimoji="0" lang="el-GR" sz="1600" b="1" i="0" u="none" strike="noStrike" cap="none" normalizeH="0" baseline="0" dirty="0" smtClean="0">
                <a:ln>
                  <a:noFill/>
                </a:ln>
                <a:solidFill>
                  <a:srgbClr val="002060"/>
                </a:solidFill>
                <a:effectLst/>
                <a:latin typeface="Arial" pitchFamily="34" charset="0"/>
                <a:cs typeface="Arial" pitchFamily="34" charset="0"/>
              </a:rPr>
              <a:t> </a:t>
            </a: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3384176" y="184332"/>
            <a:ext cx="6365070"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ΥΔΡΑΥΛΙΚΑ ΣΥΣΤΗΜΑΤΑ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676366"/>
            <a:ext cx="10343243" cy="400110"/>
          </a:xfrm>
          <a:prstGeom prst="rect">
            <a:avLst/>
          </a:prstGeom>
          <a:noFill/>
        </p:spPr>
        <p:txBody>
          <a:bodyPr wrap="square" rtlCol="0">
            <a:spAutoFit/>
          </a:bodyPr>
          <a:lstStyle/>
          <a:p>
            <a:pPr algn="ctr"/>
            <a:r>
              <a:rPr lang="el-GR" sz="2000" b="1" dirty="0" smtClean="0">
                <a:solidFill>
                  <a:srgbClr val="FF0000"/>
                </a:solidFill>
                <a:latin typeface="Arial" pitchFamily="34" charset="0"/>
                <a:cs typeface="Arial" pitchFamily="34" charset="0"/>
              </a:rPr>
              <a:t>Εφαρμογές</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Υ</a:t>
            </a:r>
            <a:r>
              <a:rPr lang="en-GB" sz="2000" b="1" dirty="0" err="1" smtClean="0">
                <a:solidFill>
                  <a:srgbClr val="FF0000"/>
                </a:solidFill>
                <a:latin typeface="Arial" pitchFamily="34" charset="0"/>
                <a:cs typeface="Arial" pitchFamily="34" charset="0"/>
              </a:rPr>
              <a:t>δραυλικών</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Σ</a:t>
            </a:r>
            <a:r>
              <a:rPr lang="en-GB" sz="2000" b="1" dirty="0" err="1" smtClean="0">
                <a:solidFill>
                  <a:srgbClr val="FF0000"/>
                </a:solidFill>
                <a:latin typeface="Arial" pitchFamily="34" charset="0"/>
                <a:cs typeface="Arial" pitchFamily="34" charset="0"/>
              </a:rPr>
              <a:t>υστημάτων</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8229600" y="4859383"/>
            <a:ext cx="3709851" cy="369332"/>
          </a:xfrm>
          <a:prstGeom prst="rect">
            <a:avLst/>
          </a:prstGeom>
          <a:noFill/>
        </p:spPr>
        <p:txBody>
          <a:bodyPr wrap="square" rtlCol="0">
            <a:spAutoFit/>
          </a:bodyPr>
          <a:lstStyle/>
          <a:p>
            <a:endParaRPr lang="el-GR" dirty="0"/>
          </a:p>
        </p:txBody>
      </p:sp>
      <p:sp>
        <p:nvSpPr>
          <p:cNvPr id="80897" name="Text Box 1"/>
          <p:cNvSpPr txBox="1">
            <a:spLocks noChangeArrowheads="1"/>
          </p:cNvSpPr>
          <p:nvPr/>
        </p:nvSpPr>
        <p:spPr bwMode="auto">
          <a:xfrm>
            <a:off x="3227388" y="10099675"/>
            <a:ext cx="2755900" cy="3032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286000" algn="l"/>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Σχ. 5/85  Βασικό υδραυλικό σύστημα φρένων.</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0902" name="Rectangle 6"/>
          <p:cNvSpPr>
            <a:spLocks noChangeArrowheads="1"/>
          </p:cNvSpPr>
          <p:nvPr/>
        </p:nvSpPr>
        <p:spPr bwMode="auto">
          <a:xfrm>
            <a:off x="1475335" y="1069847"/>
            <a:ext cx="611418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tabLst>
                <a:tab pos="2286000" algn="l"/>
              </a:tabLst>
            </a:pPr>
            <a:r>
              <a:rPr lang="el-GR" sz="2000" b="1" dirty="0" smtClean="0">
                <a:solidFill>
                  <a:srgbClr val="FF0000"/>
                </a:solidFill>
                <a:latin typeface="Arial" pitchFamily="34" charset="0"/>
                <a:ea typeface="Times New Roman" pitchFamily="18" charset="0"/>
                <a:cs typeface="Arial" pitchFamily="34" charset="0"/>
              </a:rPr>
              <a:t>Υδραυλικός  Ανυψωτήρας (Γρύλλος)</a:t>
            </a:r>
          </a:p>
          <a:p>
            <a:pPr defTabSz="914400" eaLnBrk="0" fontAlgn="base" hangingPunct="0">
              <a:spcBef>
                <a:spcPct val="0"/>
              </a:spcBef>
              <a:spcAft>
                <a:spcPct val="0"/>
              </a:spcAft>
              <a:tabLst>
                <a:tab pos="2286000" algn="l"/>
              </a:tabLst>
            </a:pPr>
            <a:endParaRPr lang="el-GR" sz="1600" b="1" dirty="0" smtClean="0">
              <a:solidFill>
                <a:srgbClr val="FF0000"/>
              </a:solidFill>
              <a:latin typeface="Arial" pitchFamily="34" charset="0"/>
              <a:ea typeface="Times New Roman" pitchFamily="18" charset="0"/>
              <a:cs typeface="Arial" pitchFamily="34" charset="0"/>
            </a:endParaRPr>
          </a:p>
          <a:p>
            <a:pPr hangingPunct="0"/>
            <a:r>
              <a:rPr lang="el-GR" sz="1600" b="1" dirty="0" smtClean="0">
                <a:solidFill>
                  <a:srgbClr val="002060"/>
                </a:solidFill>
                <a:latin typeface="Arial" pitchFamily="34" charset="0"/>
                <a:cs typeface="Arial" pitchFamily="34" charset="0"/>
              </a:rPr>
              <a:t>Τα συνεργεία και ορισμένοι αυτοκινητιστές χρησιμοποιούν υδραυλικούς ανυψωτήρες, για να ανεβάζουν τον ένα τροχό ή το ένα άκρο του αυτοκινήτου από το έδαφος. Συνήθως, αυτοί έχουν ένα χερούλι το οποίο χρησιμοποιείται, για να ενεργοποιείται η αντλία που ανεβάζει το αυτοκίνητο.  </a:t>
            </a:r>
          </a:p>
          <a:p>
            <a:pPr hangingPunct="0"/>
            <a:r>
              <a:rPr lang="el-GR" sz="1600" b="1" dirty="0" smtClean="0">
                <a:solidFill>
                  <a:srgbClr val="002060"/>
                </a:solidFill>
                <a:latin typeface="Arial" pitchFamily="34" charset="0"/>
                <a:cs typeface="Arial" pitchFamily="34" charset="0"/>
              </a:rPr>
              <a:t>Στο  σχήμα δίπλα φαίνεται η  βασική αρχή ενός υδραυλικού ανυψωτήρα. Καθώς το χερούλι κινείται πάνω - κάτω, το υγρό αντλείται από το δοχείο, διαμέσου μιας βαλβίδας μιας κατεύθυνσης, προς τον κυρίως κύλινδρο. Με κάθε κίνηση του χερουλιού αντλείται μια μικρή ποσότητα υγρού και, ως εκ τούτου, το αυτοκίνητο ανυψώνεται σε μικρό ύψος από το έδαφος. Όμως, η δύναμη ανύψωσης είναι αρκετά υπολογίσιμη, λαμβάνοντας υπόψη ότι τα πιο πολλά αυτοκίνητα έχουν βάρος  γύρω στα 1000 </a:t>
            </a:r>
            <a:r>
              <a:rPr lang="en-US" sz="1600" b="1" dirty="0" smtClean="0">
                <a:solidFill>
                  <a:srgbClr val="002060"/>
                </a:solidFill>
                <a:latin typeface="Arial" pitchFamily="34" charset="0"/>
                <a:cs typeface="Arial" pitchFamily="34" charset="0"/>
              </a:rPr>
              <a:t>k</a:t>
            </a:r>
            <a:r>
              <a:rPr lang="el-GR" sz="1600" b="1" dirty="0" smtClean="0">
                <a:solidFill>
                  <a:srgbClr val="002060"/>
                </a:solidFill>
                <a:latin typeface="Arial" pitchFamily="34" charset="0"/>
                <a:cs typeface="Arial" pitchFamily="34" charset="0"/>
              </a:rPr>
              <a:t>g. Για να κατεβεί το αυτοκίνητο, απελευθερώνεται η βαλβίδα μιας κατεύθυνσης, επιτρέποντας έτσι  στο βάρος του αυτοκινήτου να σπρώξει το υγρό από τον κυρίως κύλινδρο πίσω στο δοχείο αποθήκευσης.</a:t>
            </a:r>
            <a:endParaRPr lang="el-GR" sz="1600" b="1" dirty="0">
              <a:solidFill>
                <a:srgbClr val="002060"/>
              </a:solidFill>
              <a:latin typeface="Arial" pitchFamily="34" charset="0"/>
              <a:cs typeface="Arial" pitchFamily="34" charset="0"/>
            </a:endParaRPr>
          </a:p>
        </p:txBody>
      </p:sp>
      <p:pic>
        <p:nvPicPr>
          <p:cNvPr id="15" name="Picture 14" descr="p12.png"/>
          <p:cNvPicPr>
            <a:picLocks noChangeAspect="1"/>
          </p:cNvPicPr>
          <p:nvPr/>
        </p:nvPicPr>
        <p:blipFill>
          <a:blip r:embed="rId2"/>
          <a:stretch>
            <a:fillRect/>
          </a:stretch>
        </p:blipFill>
        <p:spPr>
          <a:xfrm>
            <a:off x="7807980" y="1731188"/>
            <a:ext cx="4155517" cy="3814721"/>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3384176" y="184332"/>
            <a:ext cx="6365070"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ΥΔΡΑΥΛΙΚΑ ΣΥΣΤΗΜΑΤΑ</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8" name="TextBox 7"/>
          <p:cNvSpPr txBox="1"/>
          <p:nvPr/>
        </p:nvSpPr>
        <p:spPr>
          <a:xfrm>
            <a:off x="1533071" y="676366"/>
            <a:ext cx="10343243" cy="400110"/>
          </a:xfrm>
          <a:prstGeom prst="rect">
            <a:avLst/>
          </a:prstGeom>
          <a:noFill/>
        </p:spPr>
        <p:txBody>
          <a:bodyPr wrap="square" rtlCol="0">
            <a:spAutoFit/>
          </a:bodyPr>
          <a:lstStyle/>
          <a:p>
            <a:pPr algn="ctr"/>
            <a:r>
              <a:rPr lang="el-GR" sz="2000" b="1" dirty="0" smtClean="0">
                <a:solidFill>
                  <a:srgbClr val="FF0000"/>
                </a:solidFill>
                <a:latin typeface="Arial" pitchFamily="34" charset="0"/>
                <a:cs typeface="Arial" pitchFamily="34" charset="0"/>
              </a:rPr>
              <a:t>Εφαρμογές</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Υ</a:t>
            </a:r>
            <a:r>
              <a:rPr lang="en-GB" sz="2000" b="1" dirty="0" err="1" smtClean="0">
                <a:solidFill>
                  <a:srgbClr val="FF0000"/>
                </a:solidFill>
                <a:latin typeface="Arial" pitchFamily="34" charset="0"/>
                <a:cs typeface="Arial" pitchFamily="34" charset="0"/>
              </a:rPr>
              <a:t>δραυλικών</a:t>
            </a:r>
            <a:r>
              <a:rPr lang="en-GB" sz="2000" b="1" dirty="0" smtClean="0">
                <a:solidFill>
                  <a:srgbClr val="FF0000"/>
                </a:solidFill>
                <a:latin typeface="Arial" pitchFamily="34" charset="0"/>
                <a:cs typeface="Arial" pitchFamily="34" charset="0"/>
              </a:rPr>
              <a:t> </a:t>
            </a:r>
            <a:r>
              <a:rPr lang="el-GR" sz="2000" b="1" dirty="0" err="1" smtClean="0">
                <a:solidFill>
                  <a:srgbClr val="FF0000"/>
                </a:solidFill>
                <a:latin typeface="Arial" pitchFamily="34" charset="0"/>
                <a:cs typeface="Arial" pitchFamily="34" charset="0"/>
              </a:rPr>
              <a:t>Σ</a:t>
            </a:r>
            <a:r>
              <a:rPr lang="en-GB" sz="2000" b="1" dirty="0" err="1" smtClean="0">
                <a:solidFill>
                  <a:srgbClr val="FF0000"/>
                </a:solidFill>
                <a:latin typeface="Arial" pitchFamily="34" charset="0"/>
                <a:cs typeface="Arial" pitchFamily="34" charset="0"/>
              </a:rPr>
              <a:t>υστημάτων</a:t>
            </a:r>
            <a:endParaRPr lang="el-GR" sz="2000" b="1" dirty="0">
              <a:solidFill>
                <a:srgbClr val="FF0000"/>
              </a:solidFill>
              <a:latin typeface="Arial" pitchFamily="34" charset="0"/>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8229600" y="4859383"/>
            <a:ext cx="3709851" cy="369332"/>
          </a:xfrm>
          <a:prstGeom prst="rect">
            <a:avLst/>
          </a:prstGeom>
          <a:noFill/>
        </p:spPr>
        <p:txBody>
          <a:bodyPr wrap="square" rtlCol="0">
            <a:spAutoFit/>
          </a:bodyPr>
          <a:lstStyle/>
          <a:p>
            <a:endParaRPr lang="el-GR" dirty="0"/>
          </a:p>
        </p:txBody>
      </p:sp>
      <p:sp>
        <p:nvSpPr>
          <p:cNvPr id="80897" name="Text Box 1"/>
          <p:cNvSpPr txBox="1">
            <a:spLocks noChangeArrowheads="1"/>
          </p:cNvSpPr>
          <p:nvPr/>
        </p:nvSpPr>
        <p:spPr bwMode="auto">
          <a:xfrm>
            <a:off x="3227388" y="10099675"/>
            <a:ext cx="2755900" cy="3032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286000" algn="l"/>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Σχ. 5/85  Βασικό υδραυλικό σύστημα φρένων.</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80902" name="Rectangle 6"/>
          <p:cNvSpPr>
            <a:spLocks noChangeArrowheads="1"/>
          </p:cNvSpPr>
          <p:nvPr/>
        </p:nvSpPr>
        <p:spPr bwMode="auto">
          <a:xfrm>
            <a:off x="1475335" y="2331732"/>
            <a:ext cx="61141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tabLst>
                <a:tab pos="2286000" algn="l"/>
              </a:tabLst>
            </a:pPr>
            <a:r>
              <a:rPr lang="el-GR" sz="2000" b="1" dirty="0" smtClean="0">
                <a:solidFill>
                  <a:srgbClr val="FF0000"/>
                </a:solidFill>
                <a:latin typeface="Arial" pitchFamily="34" charset="0"/>
                <a:ea typeface="Times New Roman" pitchFamily="18" charset="0"/>
                <a:cs typeface="Arial" pitchFamily="34" charset="0"/>
              </a:rPr>
              <a:t>Εσκαφέας</a:t>
            </a:r>
          </a:p>
          <a:p>
            <a:pPr defTabSz="914400" eaLnBrk="0" fontAlgn="base" hangingPunct="0">
              <a:spcBef>
                <a:spcPct val="0"/>
              </a:spcBef>
              <a:spcAft>
                <a:spcPct val="0"/>
              </a:spcAft>
              <a:tabLst>
                <a:tab pos="2286000" algn="l"/>
              </a:tabLst>
            </a:pPr>
            <a:endParaRPr lang="el-GR" sz="1600" b="1" dirty="0" smtClean="0">
              <a:solidFill>
                <a:srgbClr val="FF0000"/>
              </a:solidFill>
              <a:latin typeface="Arial" pitchFamily="34" charset="0"/>
              <a:ea typeface="Times New Roman" pitchFamily="18" charset="0"/>
              <a:cs typeface="Arial" pitchFamily="34" charset="0"/>
            </a:endParaRPr>
          </a:p>
          <a:p>
            <a:pPr defTabSz="914400" eaLnBrk="0" fontAlgn="base" hangingPunct="0">
              <a:spcBef>
                <a:spcPct val="0"/>
              </a:spcBef>
              <a:spcAft>
                <a:spcPct val="0"/>
              </a:spcAft>
              <a:tabLst>
                <a:tab pos="2286000" algn="l"/>
              </a:tabLst>
            </a:pPr>
            <a:r>
              <a:rPr lang="en-GB" b="1" dirty="0" err="1" smtClean="0">
                <a:solidFill>
                  <a:srgbClr val="002060"/>
                </a:solidFill>
                <a:latin typeface="Arial" pitchFamily="34" charset="0"/>
                <a:cs typeface="Arial" pitchFamily="34" charset="0"/>
              </a:rPr>
              <a:t>Τα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πιο</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προηγμένα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υδραυλικά</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συστήματα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χρησιμοποιούν</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αντλίες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για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να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ανεβάσουν</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την</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πίεση</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του</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υγρού</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και</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να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το</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διοχετεύσουν</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μέσα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στο</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σύστημα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Οι</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εκσκαφείς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όπως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αυτός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που</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φαίνεται</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στο</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σχήμα</a:t>
            </a:r>
            <a:r>
              <a:rPr lang="en-GB" b="1" dirty="0" smtClean="0">
                <a:solidFill>
                  <a:srgbClr val="002060"/>
                </a:solidFill>
                <a:latin typeface="Arial" pitchFamily="34" charset="0"/>
                <a:cs typeface="Arial" pitchFamily="34" charset="0"/>
              </a:rPr>
              <a:t> </a:t>
            </a:r>
            <a:r>
              <a:rPr lang="el-GR" b="1" dirty="0" smtClean="0">
                <a:solidFill>
                  <a:srgbClr val="002060"/>
                </a:solidFill>
                <a:latin typeface="Arial" pitchFamily="34" charset="0"/>
                <a:cs typeface="Arial" pitchFamily="34" charset="0"/>
              </a:rPr>
              <a:t>δίπλα</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χρησιμοποιούν</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αυτό</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το</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είδος</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του</a:t>
            </a:r>
            <a:r>
              <a:rPr lang="en-GB" b="1" dirty="0" smtClean="0">
                <a:solidFill>
                  <a:srgbClr val="002060"/>
                </a:solidFill>
                <a:latin typeface="Arial" pitchFamily="34" charset="0"/>
                <a:cs typeface="Arial" pitchFamily="34" charset="0"/>
              </a:rPr>
              <a:t> </a:t>
            </a:r>
            <a:r>
              <a:rPr lang="en-GB" b="1" dirty="0" err="1" smtClean="0">
                <a:solidFill>
                  <a:srgbClr val="002060"/>
                </a:solidFill>
                <a:latin typeface="Arial" pitchFamily="34" charset="0"/>
                <a:cs typeface="Arial" pitchFamily="34" charset="0"/>
              </a:rPr>
              <a:t>συστήματος</a:t>
            </a:r>
            <a:r>
              <a:rPr lang="el-GR" b="1" dirty="0" smtClean="0">
                <a:solidFill>
                  <a:srgbClr val="002060"/>
                </a:solidFill>
                <a:latin typeface="Arial" pitchFamily="34" charset="0"/>
                <a:cs typeface="Arial" pitchFamily="34" charset="0"/>
              </a:rPr>
              <a:t>.</a:t>
            </a:r>
            <a:endParaRPr lang="el-GR" b="1" dirty="0" smtClean="0">
              <a:solidFill>
                <a:srgbClr val="002060"/>
              </a:solidFill>
              <a:latin typeface="Arial" pitchFamily="34" charset="0"/>
              <a:ea typeface="Times New Roman" pitchFamily="18" charset="0"/>
              <a:cs typeface="Arial" pitchFamily="34" charset="0"/>
            </a:endParaRPr>
          </a:p>
          <a:p>
            <a:pPr defTabSz="914400" eaLnBrk="0" fontAlgn="base" hangingPunct="0">
              <a:spcBef>
                <a:spcPct val="0"/>
              </a:spcBef>
              <a:spcAft>
                <a:spcPct val="0"/>
              </a:spcAft>
              <a:tabLst>
                <a:tab pos="2286000" algn="l"/>
              </a:tabLst>
            </a:pPr>
            <a:endParaRPr lang="el-GR" sz="1600" b="1" dirty="0" smtClean="0">
              <a:solidFill>
                <a:srgbClr val="FF0000"/>
              </a:solidFill>
              <a:latin typeface="Arial" pitchFamily="34" charset="0"/>
              <a:ea typeface="Times New Roman" pitchFamily="18" charset="0"/>
              <a:cs typeface="Arial" pitchFamily="34" charset="0"/>
            </a:endParaRPr>
          </a:p>
        </p:txBody>
      </p:sp>
      <p:pic>
        <p:nvPicPr>
          <p:cNvPr id="14" name="Picture 13" descr="p13.png"/>
          <p:cNvPicPr>
            <a:picLocks noChangeAspect="1"/>
          </p:cNvPicPr>
          <p:nvPr/>
        </p:nvPicPr>
        <p:blipFill>
          <a:blip r:embed="rId2"/>
          <a:stretch>
            <a:fillRect/>
          </a:stretch>
        </p:blipFill>
        <p:spPr>
          <a:xfrm>
            <a:off x="7676903" y="1930401"/>
            <a:ext cx="4108312" cy="3324198"/>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3"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65546" name="Rectangle 10"/>
          <p:cNvSpPr>
            <a:spLocks noChangeArrowheads="1"/>
          </p:cNvSpPr>
          <p:nvPr/>
        </p:nvSpPr>
        <p:spPr bwMode="auto">
          <a:xfrm>
            <a:off x="0" y="233933"/>
            <a:ext cx="184731" cy="53860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itle 1"/>
          <p:cNvSpPr txBox="1">
            <a:spLocks/>
          </p:cNvSpPr>
          <p:nvPr/>
        </p:nvSpPr>
        <p:spPr>
          <a:xfrm>
            <a:off x="3384176" y="184332"/>
            <a:ext cx="6365070" cy="444137"/>
          </a:xfrm>
          <a:prstGeom prst="rect">
            <a:avLst/>
          </a:prstGeom>
          <a:effectLst/>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l-GR" sz="2400" b="1" noProof="0" dirty="0" smtClean="0">
                <a:ln w="3175" cmpd="sng">
                  <a:noFill/>
                </a:ln>
                <a:latin typeface="Arial" pitchFamily="34" charset="0"/>
                <a:ea typeface="+mj-ea"/>
                <a:cs typeface="Arial" pitchFamily="34" charset="0"/>
              </a:rPr>
              <a:t>ΣΥΓΚΡΙΣΗ ΣΥΣΤΗΜΑΤΩΝ</a:t>
            </a:r>
            <a:endParaRPr kumimoji="0" lang="en-US" sz="2400" b="1" i="0" u="none" strike="noStrike" kern="1200" cap="none" spc="0" normalizeH="0" baseline="0" noProof="0" dirty="0">
              <a:ln w="3175" cmpd="sng">
                <a:noFill/>
              </a:ln>
              <a:solidFill>
                <a:srgbClr val="FF0000"/>
              </a:solidFill>
              <a:effectLst/>
              <a:uLnTx/>
              <a:uFillTx/>
              <a:latin typeface="Arial" pitchFamily="34" charset="0"/>
              <a:ea typeface="+mj-ea"/>
              <a:cs typeface="Arial" pitchFamily="34" charset="0"/>
            </a:endParaRPr>
          </a:p>
        </p:txBody>
      </p:sp>
      <p:sp>
        <p:nvSpPr>
          <p:cNvPr id="73734" name="Rectangle 6"/>
          <p:cNvSpPr>
            <a:spLocks noChangeArrowheads="1"/>
          </p:cNvSpPr>
          <p:nvPr/>
        </p:nvSpPr>
        <p:spPr bwMode="auto">
          <a:xfrm>
            <a:off x="0" y="226239"/>
            <a:ext cx="271228"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Lst>
            </a:pP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8229600" y="4859383"/>
            <a:ext cx="3709851" cy="369332"/>
          </a:xfrm>
          <a:prstGeom prst="rect">
            <a:avLst/>
          </a:prstGeom>
          <a:noFill/>
        </p:spPr>
        <p:txBody>
          <a:bodyPr wrap="square" rtlCol="0">
            <a:spAutoFit/>
          </a:bodyPr>
          <a:lstStyle/>
          <a:p>
            <a:endParaRPr lang="el-GR" dirty="0"/>
          </a:p>
        </p:txBody>
      </p:sp>
      <p:sp>
        <p:nvSpPr>
          <p:cNvPr id="80897" name="Text Box 1"/>
          <p:cNvSpPr txBox="1">
            <a:spLocks noChangeArrowheads="1"/>
          </p:cNvSpPr>
          <p:nvPr/>
        </p:nvSpPr>
        <p:spPr bwMode="auto">
          <a:xfrm>
            <a:off x="3227388" y="10099675"/>
            <a:ext cx="2755900" cy="3032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286000" algn="l"/>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Σχ. 5/85  Βασικό υδραυλικό σύστημα φρένων.</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 name="Picture 14" descr="p14.png"/>
          <p:cNvPicPr>
            <a:picLocks noChangeAspect="1"/>
          </p:cNvPicPr>
          <p:nvPr/>
        </p:nvPicPr>
        <p:blipFill>
          <a:blip r:embed="rId2"/>
          <a:stretch>
            <a:fillRect/>
          </a:stretch>
        </p:blipFill>
        <p:spPr>
          <a:xfrm>
            <a:off x="3004458" y="774923"/>
            <a:ext cx="7765142" cy="5586185"/>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9"/>
            <a:ext cx="10018713" cy="475132"/>
          </a:xfrm>
        </p:spPr>
        <p:txBody>
          <a:bodyPr>
            <a:normAutofit fontScale="90000"/>
          </a:bodyPr>
          <a:lstStyle/>
          <a:p>
            <a:r>
              <a:rPr lang="el-GR" b="1" dirty="0" smtClean="0"/>
              <a:t>Κύκλωμα </a:t>
            </a:r>
            <a:r>
              <a:rPr lang="en-GB" b="1" dirty="0" smtClean="0">
                <a:solidFill>
                  <a:srgbClr val="FF0000"/>
                </a:solidFill>
              </a:rPr>
              <a:t>“AND</a:t>
            </a:r>
            <a:r>
              <a:rPr lang="en-US" b="1" dirty="0" smtClean="0">
                <a:solidFill>
                  <a:srgbClr val="FF0000"/>
                </a:solidFill>
              </a:rPr>
              <a:t>”</a:t>
            </a:r>
            <a:endParaRPr lang="en-US" b="1" dirty="0">
              <a:solidFill>
                <a:srgbClr val="FF0000"/>
              </a:solidFill>
            </a:endParaRPr>
          </a:p>
        </p:txBody>
      </p:sp>
      <p:sp>
        <p:nvSpPr>
          <p:cNvPr id="5" name="Title 1"/>
          <p:cNvSpPr txBox="1">
            <a:spLocks/>
          </p:cNvSpPr>
          <p:nvPr/>
        </p:nvSpPr>
        <p:spPr>
          <a:xfrm>
            <a:off x="7981406" y="862148"/>
            <a:ext cx="3657600" cy="2259875"/>
          </a:xfrm>
          <a:prstGeom prst="rect">
            <a:avLst/>
          </a:prstGeom>
          <a:effectLst/>
        </p:spPr>
        <p:txBody>
          <a:bodyPr vert="horz" lIns="91440" tIns="45720" rIns="91440" bIns="45720" rtlCol="0" anchor="ctr">
            <a:normAutofit fontScale="25000" lnSpcReduction="20000"/>
          </a:bodyPr>
          <a:lstStyle/>
          <a:p>
            <a:pPr lvl="0">
              <a:spcBef>
                <a:spcPct val="0"/>
              </a:spcBef>
            </a:pPr>
            <a:r>
              <a:rPr lang="el-GR" sz="8000" dirty="0" smtClean="0">
                <a:ln w="3175" cmpd="sng">
                  <a:noFill/>
                </a:ln>
                <a:solidFill>
                  <a:srgbClr val="002060"/>
                </a:solidFill>
                <a:latin typeface="Arial" pitchFamily="34" charset="0"/>
                <a:ea typeface="+mj-ea"/>
                <a:cs typeface="Arial" pitchFamily="34" charset="0"/>
              </a:rPr>
              <a:t>Στη συνδεσμολογία αυτή</a:t>
            </a:r>
            <a:r>
              <a:rPr lang="el-GR" sz="8000" dirty="0" smtClean="0">
                <a:ln w="3175" cmpd="sng">
                  <a:noFill/>
                </a:ln>
                <a:solidFill>
                  <a:srgbClr val="FF0000"/>
                </a:solidFill>
                <a:latin typeface="Arial" pitchFamily="34" charset="0"/>
                <a:ea typeface="+mj-ea"/>
                <a:cs typeface="Arial" pitchFamily="34" charset="0"/>
              </a:rPr>
              <a:t>, η θυρίδα 2</a:t>
            </a:r>
            <a:r>
              <a:rPr lang="el-GR" sz="8000" dirty="0" smtClean="0">
                <a:ln w="3175" cmpd="sng">
                  <a:noFill/>
                </a:ln>
                <a:solidFill>
                  <a:srgbClr val="002060"/>
                </a:solidFill>
                <a:latin typeface="Arial" pitchFamily="34" charset="0"/>
                <a:ea typeface="+mj-ea"/>
                <a:cs typeface="Arial" pitchFamily="34" charset="0"/>
              </a:rPr>
              <a:t> της τριόδου βαλβίδας Α συνδέεται με τη θυρίδα 1 της τριόδου βαλβίδας Β. Με πιεσμένο αέρα </a:t>
            </a:r>
            <a:r>
              <a:rPr lang="el-GR" sz="8000" b="1" dirty="0" smtClean="0">
                <a:ln w="3175" cmpd="sng">
                  <a:noFill/>
                </a:ln>
                <a:solidFill>
                  <a:srgbClr val="FF0000"/>
                </a:solidFill>
                <a:latin typeface="Arial" pitchFamily="34" charset="0"/>
                <a:ea typeface="+mj-ea"/>
                <a:cs typeface="Arial" pitchFamily="34" charset="0"/>
              </a:rPr>
              <a:t>τροφοδοτείται μόνο η βαλβίδα Α</a:t>
            </a:r>
            <a:r>
              <a:rPr lang="en-GB" sz="8000" dirty="0" smtClean="0">
                <a:ln w="3175" cmpd="sng">
                  <a:noFill/>
                </a:ln>
                <a:solidFill>
                  <a:srgbClr val="FF0000"/>
                </a:solidFill>
                <a:latin typeface="Arial" pitchFamily="34" charset="0"/>
                <a:ea typeface="+mj-ea"/>
                <a:cs typeface="Arial" pitchFamily="34" charset="0"/>
              </a:rPr>
              <a:t>.</a:t>
            </a:r>
            <a:endParaRPr lang="el-GR" sz="5000" b="1" dirty="0" smtClean="0">
              <a:ln w="3175" cmpd="sng">
                <a:noFill/>
              </a:ln>
              <a:solidFill>
                <a:srgbClr val="FF0000"/>
              </a:solidFill>
              <a:latin typeface="Arial" pitchFamily="34" charset="0"/>
              <a:ea typeface="+mj-ea"/>
              <a:cs typeface="Arial" pitchFamily="34" charset="0"/>
            </a:endParaRPr>
          </a:p>
          <a:p>
            <a:pPr lvl="0" algn="ctr">
              <a:spcBef>
                <a:spcPct val="0"/>
              </a:spcBef>
            </a:pPr>
            <a:r>
              <a:rPr lang="el-GR" sz="4000" dirty="0" smtClean="0">
                <a:ln w="3175" cmpd="sng">
                  <a:noFill/>
                </a:ln>
                <a:solidFill>
                  <a:srgbClr val="FF0000"/>
                </a:solidFill>
                <a:latin typeface="+mj-lt"/>
                <a:ea typeface="+mj-ea"/>
                <a:cs typeface="+mj-cs"/>
              </a:rPr>
              <a:t> </a:t>
            </a:r>
          </a:p>
          <a:p>
            <a:pPr lvl="0" algn="ctr">
              <a:spcBef>
                <a:spcPct val="0"/>
              </a:spcBef>
            </a:pPr>
            <a:r>
              <a:rPr lang="el-GR" sz="4000" dirty="0" smtClean="0">
                <a:ln w="3175" cmpd="sng">
                  <a:noFill/>
                </a:ln>
                <a:latin typeface="+mj-lt"/>
                <a:ea typeface="+mj-ea"/>
                <a:cs typeface="+mj-cs"/>
              </a:rPr>
              <a:t> </a:t>
            </a:r>
            <a:endParaRPr kumimoji="0" lang="en-US" sz="4000" b="1" i="0" u="none" strike="noStrike" kern="1200" cap="none" spc="0" normalizeH="0" baseline="0" noProof="0" dirty="0">
              <a:ln w="3175" cmpd="sng">
                <a:noFill/>
              </a:ln>
              <a:solidFill>
                <a:srgbClr val="C00000"/>
              </a:solidFill>
              <a:effectLst/>
              <a:uLnTx/>
              <a:uFillTx/>
              <a:latin typeface="+mj-lt"/>
              <a:ea typeface="+mj-ea"/>
              <a:cs typeface="+mj-cs"/>
            </a:endParaRPr>
          </a:p>
        </p:txBody>
      </p:sp>
      <p:sp>
        <p:nvSpPr>
          <p:cNvPr id="8" name="Title 1"/>
          <p:cNvSpPr txBox="1">
            <a:spLocks/>
          </p:cNvSpPr>
          <p:nvPr/>
        </p:nvSpPr>
        <p:spPr>
          <a:xfrm>
            <a:off x="1737359" y="3383282"/>
            <a:ext cx="10454641" cy="3135084"/>
          </a:xfrm>
          <a:prstGeom prst="rect">
            <a:avLst/>
          </a:prstGeom>
          <a:effectLst/>
        </p:spPr>
        <p:txBody>
          <a:bodyPr vert="horz" lIns="91440" tIns="45720" rIns="91440" bIns="45720" rtlCol="0" anchor="ctr">
            <a:normAutofit fontScale="25000" lnSpcReduction="20000"/>
          </a:bodyPr>
          <a:lstStyle/>
          <a:p>
            <a:pPr lvl="0">
              <a:spcBef>
                <a:spcPct val="0"/>
              </a:spcBef>
            </a:pPr>
            <a:r>
              <a:rPr lang="el-GR" sz="7200" dirty="0" smtClean="0">
                <a:ln w="3175" cmpd="sng">
                  <a:noFill/>
                </a:ln>
                <a:solidFill>
                  <a:srgbClr val="002060"/>
                </a:solidFill>
                <a:latin typeface="Arial" pitchFamily="34" charset="0"/>
                <a:ea typeface="+mj-ea"/>
                <a:cs typeface="Arial" pitchFamily="34" charset="0"/>
              </a:rPr>
              <a:t>Όταν πιεστεί το έμβολο με τροχίσκο της </a:t>
            </a:r>
            <a:r>
              <a:rPr lang="el-GR" sz="7200" dirty="0" smtClean="0">
                <a:ln w="3175" cmpd="sng">
                  <a:noFill/>
                </a:ln>
                <a:solidFill>
                  <a:srgbClr val="FF0000"/>
                </a:solidFill>
                <a:latin typeface="Arial" pitchFamily="34" charset="0"/>
                <a:ea typeface="+mj-ea"/>
                <a:cs typeface="Arial" pitchFamily="34" charset="0"/>
              </a:rPr>
              <a:t>τριόδου βαλβίδας Α</a:t>
            </a:r>
            <a:r>
              <a:rPr lang="el-GR" sz="7200" dirty="0" smtClean="0">
                <a:ln w="3175" cmpd="sng">
                  <a:noFill/>
                </a:ln>
                <a:solidFill>
                  <a:srgbClr val="002060"/>
                </a:solidFill>
                <a:latin typeface="Arial" pitchFamily="34" charset="0"/>
                <a:ea typeface="+mj-ea"/>
                <a:cs typeface="Arial" pitchFamily="34" charset="0"/>
              </a:rPr>
              <a:t>, αυτή ενεργοποιείται (συνδέονται οι θυρίδες 1 και 2 και κλείνει η 3) και στέλνει πιεσμένο αέρα μέσω των θυρίδων 1 και 2 στη θυρίδα 1 της τριόδου βαλβίδας Β. Όταν  πιέσει το ωστικό κομβίο </a:t>
            </a:r>
            <a:r>
              <a:rPr lang="el-GR" sz="7200" dirty="0" smtClean="0">
                <a:ln w="3175" cmpd="sng">
                  <a:noFill/>
                </a:ln>
                <a:solidFill>
                  <a:srgbClr val="FF0000"/>
                </a:solidFill>
                <a:latin typeface="Arial" pitchFamily="34" charset="0"/>
                <a:ea typeface="+mj-ea"/>
                <a:cs typeface="Arial" pitchFamily="34" charset="0"/>
              </a:rPr>
              <a:t>της τριόδου βαλβίδας Β</a:t>
            </a:r>
            <a:r>
              <a:rPr lang="el-GR" sz="7200" dirty="0" smtClean="0">
                <a:ln w="3175" cmpd="sng">
                  <a:noFill/>
                </a:ln>
                <a:solidFill>
                  <a:srgbClr val="002060"/>
                </a:solidFill>
                <a:latin typeface="Arial" pitchFamily="34" charset="0"/>
                <a:ea typeface="+mj-ea"/>
                <a:cs typeface="Arial" pitchFamily="34" charset="0"/>
              </a:rPr>
              <a:t>, αυτή θα ενεργοποιηθεί, θα συνδεθούν οι θυρίδες 1 και 2 και θα επιτρέψουν στον πιεσμένο αέρα</a:t>
            </a:r>
            <a:r>
              <a:rPr lang="en-GB" sz="7200" dirty="0" smtClean="0">
                <a:ln w="3175" cmpd="sng">
                  <a:noFill/>
                </a:ln>
                <a:solidFill>
                  <a:srgbClr val="002060"/>
                </a:solidFill>
                <a:latin typeface="Arial" pitchFamily="34" charset="0"/>
                <a:ea typeface="+mj-ea"/>
                <a:cs typeface="Arial" pitchFamily="34" charset="0"/>
              </a:rPr>
              <a:t> </a:t>
            </a:r>
            <a:r>
              <a:rPr lang="el-GR" sz="7200" dirty="0" smtClean="0">
                <a:ln w="3175" cmpd="sng">
                  <a:noFill/>
                </a:ln>
                <a:solidFill>
                  <a:srgbClr val="002060"/>
                </a:solidFill>
                <a:latin typeface="Arial" pitchFamily="34" charset="0"/>
                <a:ea typeface="+mj-ea"/>
                <a:cs typeface="Arial" pitchFamily="34" charset="0"/>
              </a:rPr>
              <a:t>να προχωρήσει προς τον κύλινδρο απλής ενέργειας, για να προκαλέσει τη θετική κίνηση του εμβόλου του κυλίνδρου</a:t>
            </a:r>
            <a:r>
              <a:rPr lang="en-GB" sz="7200" dirty="0" smtClean="0">
                <a:ln w="3175" cmpd="sng">
                  <a:noFill/>
                </a:ln>
                <a:solidFill>
                  <a:srgbClr val="002060"/>
                </a:solidFill>
                <a:latin typeface="Arial" pitchFamily="34" charset="0"/>
                <a:ea typeface="+mj-ea"/>
                <a:cs typeface="Arial" pitchFamily="34" charset="0"/>
              </a:rPr>
              <a:t>.</a:t>
            </a:r>
          </a:p>
          <a:p>
            <a:pPr lvl="0">
              <a:spcBef>
                <a:spcPct val="0"/>
              </a:spcBef>
            </a:pPr>
            <a:endParaRPr lang="en-GB" sz="7200" dirty="0" smtClean="0">
              <a:ln w="3175" cmpd="sng">
                <a:noFill/>
              </a:ln>
              <a:solidFill>
                <a:srgbClr val="002060"/>
              </a:solidFill>
              <a:latin typeface="Arial" pitchFamily="34" charset="0"/>
              <a:ea typeface="+mj-ea"/>
              <a:cs typeface="Arial" pitchFamily="34" charset="0"/>
            </a:endParaRPr>
          </a:p>
          <a:p>
            <a:pPr lvl="0">
              <a:spcBef>
                <a:spcPct val="0"/>
              </a:spcBef>
            </a:pPr>
            <a:r>
              <a:rPr lang="el-GR" sz="7200" dirty="0" smtClean="0">
                <a:ln w="3175" cmpd="sng">
                  <a:noFill/>
                </a:ln>
                <a:solidFill>
                  <a:srgbClr val="002060"/>
                </a:solidFill>
                <a:latin typeface="Arial" pitchFamily="34" charset="0"/>
                <a:ea typeface="+mj-ea"/>
                <a:cs typeface="Arial" pitchFamily="34" charset="0"/>
              </a:rPr>
              <a:t> </a:t>
            </a:r>
            <a:r>
              <a:rPr lang="el-GR" sz="7200" dirty="0" smtClean="0">
                <a:ln w="3175" cmpd="sng">
                  <a:noFill/>
                </a:ln>
                <a:solidFill>
                  <a:srgbClr val="FF0000"/>
                </a:solidFill>
                <a:latin typeface="Arial" pitchFamily="34" charset="0"/>
                <a:ea typeface="+mj-ea"/>
                <a:cs typeface="Arial" pitchFamily="34" charset="0"/>
              </a:rPr>
              <a:t>Αν ο χειριστής ενεργοποιήσει την τρίοδο βαλβίδα Β (χωρίς να ενεργοποιηθεί η τρίοδος βαλβίδα Α </a:t>
            </a:r>
            <a:r>
              <a:rPr lang="en-GB" sz="7200" dirty="0" smtClean="0">
                <a:ln w="3175" cmpd="sng">
                  <a:noFill/>
                </a:ln>
                <a:solidFill>
                  <a:srgbClr val="FF0000"/>
                </a:solidFill>
                <a:latin typeface="Arial" pitchFamily="34" charset="0"/>
                <a:ea typeface="+mj-ea"/>
                <a:cs typeface="Arial" pitchFamily="34" charset="0"/>
              </a:rPr>
              <a:t>) </a:t>
            </a:r>
            <a:r>
              <a:rPr lang="el-GR" sz="7200" dirty="0" smtClean="0">
                <a:ln w="3175" cmpd="sng">
                  <a:noFill/>
                </a:ln>
                <a:solidFill>
                  <a:srgbClr val="002060"/>
                </a:solidFill>
                <a:latin typeface="Arial" pitchFamily="34" charset="0"/>
                <a:ea typeface="+mj-ea"/>
                <a:cs typeface="Arial" pitchFamily="34" charset="0"/>
              </a:rPr>
              <a:t>τότε δεν προκαλείται η θετική κίνηση του εμβόλου του κυλίνδρου, αφού η τρίοδος βαλβίδα Β δεν είναι συνδεδεμένη με την τροφοδοσία αέρα.  Αν κλείσει ο κλωβός και ενεργοποιήσει την τρίοδο βαλβίδα Α και ο χειριστής δεν έχει ενεργοποιήσει την τρίοδο βαλβίδα Β, τότε δεν προκαλείται η θετική κίνηση του εμβόλου του κυλίνδρου, αφού ο πιεσμένος αέρας από την τρίοδο βαλβίδα Α φτάνει στην κλειστή  θυρίδα 1 της απενεργοποιημένης τριόδου βαλβίδας Β, με αποτέλεσμα να μην μπορεί να προχωρήσει προς τον κύλινδρο. </a:t>
            </a:r>
          </a:p>
          <a:p>
            <a:pPr lvl="0" algn="ctr">
              <a:spcBef>
                <a:spcPct val="0"/>
              </a:spcBef>
            </a:pPr>
            <a:r>
              <a:rPr lang="el-GR" sz="4000" dirty="0" smtClean="0">
                <a:ln w="3175" cmpd="sng">
                  <a:noFill/>
                </a:ln>
                <a:latin typeface="+mj-lt"/>
                <a:ea typeface="+mj-ea"/>
                <a:cs typeface="+mj-cs"/>
              </a:rPr>
              <a:t> </a:t>
            </a:r>
            <a:endParaRPr kumimoji="0" lang="en-US" sz="4000" b="1" i="0" u="none" strike="noStrike" kern="1200" cap="none" spc="0" normalizeH="0" baseline="0" noProof="0" dirty="0">
              <a:ln w="3175" cmpd="sng">
                <a:noFill/>
              </a:ln>
              <a:solidFill>
                <a:srgbClr val="C00000"/>
              </a:solidFill>
              <a:effectLst/>
              <a:uLnTx/>
              <a:uFillTx/>
              <a:latin typeface="+mj-lt"/>
              <a:ea typeface="+mj-ea"/>
              <a:cs typeface="+mj-cs"/>
            </a:endParaRPr>
          </a:p>
        </p:txBody>
      </p:sp>
      <p:pic>
        <p:nvPicPr>
          <p:cNvPr id="6" name="Picture 5" descr="AND.png"/>
          <p:cNvPicPr>
            <a:picLocks noChangeAspect="1"/>
          </p:cNvPicPr>
          <p:nvPr/>
        </p:nvPicPr>
        <p:blipFill>
          <a:blip r:embed="rId2"/>
          <a:stretch>
            <a:fillRect/>
          </a:stretch>
        </p:blipFill>
        <p:spPr>
          <a:xfrm>
            <a:off x="1921572" y="816091"/>
            <a:ext cx="5589572" cy="2403653"/>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Πίνακας Αληθείας </a:t>
            </a:r>
            <a:r>
              <a:rPr lang="en-GB" b="1" dirty="0" smtClean="0">
                <a:solidFill>
                  <a:srgbClr val="FF0000"/>
                </a:solidFill>
              </a:rPr>
              <a:t>“AND</a:t>
            </a:r>
            <a:r>
              <a:rPr lang="en-US" b="1" dirty="0" smtClean="0">
                <a:solidFill>
                  <a:srgbClr val="FF0000"/>
                </a:solidFill>
              </a:rPr>
              <a:t>”</a:t>
            </a:r>
            <a:endParaRPr lang="en-US" b="1" dirty="0">
              <a:solidFill>
                <a:srgbClr val="FF0000"/>
              </a:solidFill>
            </a:endParaRPr>
          </a:p>
        </p:txBody>
      </p:sp>
      <p:pic>
        <p:nvPicPr>
          <p:cNvPr id="4" name="Picture 3" descr="AND_TT.png"/>
          <p:cNvPicPr>
            <a:picLocks noChangeAspect="1"/>
          </p:cNvPicPr>
          <p:nvPr/>
        </p:nvPicPr>
        <p:blipFill>
          <a:blip r:embed="rId2"/>
          <a:stretch>
            <a:fillRect/>
          </a:stretch>
        </p:blipFill>
        <p:spPr>
          <a:xfrm>
            <a:off x="2090232" y="1280162"/>
            <a:ext cx="8413527" cy="3461960"/>
          </a:xfrm>
          <a:prstGeom prst="rect">
            <a:avLst/>
          </a:prstGeom>
        </p:spPr>
      </p:pic>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Πεντάοδος Βαλβίδα</a:t>
            </a:r>
            <a:endParaRPr lang="en-US" b="1" dirty="0">
              <a:solidFill>
                <a:srgbClr val="FF0000"/>
              </a:solidFill>
            </a:endParaRPr>
          </a:p>
        </p:txBody>
      </p:sp>
      <p:graphicFrame>
        <p:nvGraphicFramePr>
          <p:cNvPr id="51202" name="Object 3"/>
          <p:cNvGraphicFramePr>
            <a:graphicFrameLocks noChangeAspect="1"/>
          </p:cNvGraphicFramePr>
          <p:nvPr/>
        </p:nvGraphicFramePr>
        <p:xfrm>
          <a:off x="2250395" y="1367296"/>
          <a:ext cx="3823834" cy="4380135"/>
        </p:xfrm>
        <a:graphic>
          <a:graphicData uri="http://schemas.openxmlformats.org/presentationml/2006/ole">
            <p:oleObj spid="_x0000_s51202" name="Visio" r:id="rId3" imgW="2908469" imgH="3331125" progId="">
              <p:embed/>
            </p:oleObj>
          </a:graphicData>
        </a:graphic>
      </p:graphicFrame>
      <p:graphicFrame>
        <p:nvGraphicFramePr>
          <p:cNvPr id="51203" name="Object 6"/>
          <p:cNvGraphicFramePr>
            <a:graphicFrameLocks noChangeAspect="1"/>
          </p:cNvGraphicFramePr>
          <p:nvPr/>
        </p:nvGraphicFramePr>
        <p:xfrm>
          <a:off x="7094563" y="1715759"/>
          <a:ext cx="4139494" cy="3483260"/>
        </p:xfrm>
        <a:graphic>
          <a:graphicData uri="http://schemas.openxmlformats.org/presentationml/2006/ole">
            <p:oleObj spid="_x0000_s51203" name="CorelPhotoPaint.Image.6" r:id="rId4" imgW="360000" imgH="360000" progId="">
              <p:embed/>
            </p:oleObj>
          </a:graphicData>
        </a:graphic>
      </p:graphicFrame>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Τύποι Πεντάοδου Βαλβίδα</a:t>
            </a:r>
            <a:endParaRPr lang="en-US" b="1" dirty="0">
              <a:solidFill>
                <a:srgbClr val="FF0000"/>
              </a:solidFill>
            </a:endParaRPr>
          </a:p>
        </p:txBody>
      </p:sp>
      <p:graphicFrame>
        <p:nvGraphicFramePr>
          <p:cNvPr id="52228" name="Object 3"/>
          <p:cNvGraphicFramePr>
            <a:graphicFrameLocks noChangeAspect="1"/>
          </p:cNvGraphicFramePr>
          <p:nvPr/>
        </p:nvGraphicFramePr>
        <p:xfrm>
          <a:off x="2598910" y="1387474"/>
          <a:ext cx="7997063" cy="4529999"/>
        </p:xfrm>
        <a:graphic>
          <a:graphicData uri="http://schemas.openxmlformats.org/presentationml/2006/ole">
            <p:oleObj spid="_x0000_s52228" name="Visio" r:id="rId3" imgW="6385560" imgH="3616621" progId="">
              <p:embed/>
            </p:oleObj>
          </a:graphicData>
        </a:graphic>
      </p:graphicFrame>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343" y="164948"/>
            <a:ext cx="10018713" cy="705385"/>
          </a:xfrm>
        </p:spPr>
        <p:txBody>
          <a:bodyPr>
            <a:normAutofit/>
          </a:bodyPr>
          <a:lstStyle/>
          <a:p>
            <a:r>
              <a:rPr lang="el-GR" b="1" dirty="0" smtClean="0"/>
              <a:t>Λειτουργία  Πεντάοδου Βαλβίδα</a:t>
            </a:r>
            <a:endParaRPr lang="en-US" b="1" dirty="0">
              <a:solidFill>
                <a:srgbClr val="FF0000"/>
              </a:solidFill>
            </a:endParaRPr>
          </a:p>
        </p:txBody>
      </p:sp>
      <p:graphicFrame>
        <p:nvGraphicFramePr>
          <p:cNvPr id="53251" name="Object 3"/>
          <p:cNvGraphicFramePr>
            <a:graphicFrameLocks noChangeAspect="1"/>
          </p:cNvGraphicFramePr>
          <p:nvPr/>
        </p:nvGraphicFramePr>
        <p:xfrm>
          <a:off x="3016613" y="1293224"/>
          <a:ext cx="7245940" cy="4848180"/>
        </p:xfrm>
        <a:graphic>
          <a:graphicData uri="http://schemas.openxmlformats.org/presentationml/2006/ole">
            <p:oleObj spid="_x0000_s53251" name="Visio" r:id="rId3" imgW="5554811" imgH="3716867" progId="">
              <p:embed/>
            </p:oleObj>
          </a:graphicData>
        </a:graphic>
      </p:graphicFrame>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406" y="400079"/>
            <a:ext cx="10018713" cy="705385"/>
          </a:xfrm>
        </p:spPr>
        <p:txBody>
          <a:bodyPr>
            <a:noAutofit/>
          </a:bodyPr>
          <a:lstStyle/>
          <a:p>
            <a:r>
              <a:rPr lang="el-GR" sz="3200" b="1" dirty="0" smtClean="0"/>
              <a:t>Ενεργοποίηση  Πεντάοδου Βαλβίδα </a:t>
            </a:r>
            <a:br>
              <a:rPr lang="el-GR" sz="3200" b="1" dirty="0" smtClean="0"/>
            </a:br>
            <a:r>
              <a:rPr lang="el-GR" sz="3200" b="1" dirty="0" smtClean="0"/>
              <a:t> </a:t>
            </a:r>
            <a:r>
              <a:rPr lang="el-GR" sz="3200" b="1" dirty="0" smtClean="0">
                <a:solidFill>
                  <a:srgbClr val="FF0000"/>
                </a:solidFill>
              </a:rPr>
              <a:t>Θετική Κίνηση εμβόλου</a:t>
            </a:r>
            <a:endParaRPr lang="en-US" sz="3200" b="1" dirty="0">
              <a:solidFill>
                <a:srgbClr val="FF0000"/>
              </a:solidFill>
            </a:endParaRPr>
          </a:p>
        </p:txBody>
      </p:sp>
      <p:graphicFrame>
        <p:nvGraphicFramePr>
          <p:cNvPr id="54275" name="Object 4"/>
          <p:cNvGraphicFramePr>
            <a:graphicFrameLocks noChangeAspect="1"/>
          </p:cNvGraphicFramePr>
          <p:nvPr/>
        </p:nvGraphicFramePr>
        <p:xfrm>
          <a:off x="1410474" y="1945684"/>
          <a:ext cx="3824286" cy="3337515"/>
        </p:xfrm>
        <a:graphic>
          <a:graphicData uri="http://schemas.openxmlformats.org/presentationml/2006/ole">
            <p:oleObj spid="_x0000_s54275" name="CorelPhotoPaint.Image.6" r:id="rId3" imgW="360000" imgH="360000" progId="">
              <p:embed/>
            </p:oleObj>
          </a:graphicData>
        </a:graphic>
      </p:graphicFrame>
      <p:sp>
        <p:nvSpPr>
          <p:cNvPr id="54283" name="Rectangle 1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4289" name="Rectangle 17"/>
          <p:cNvSpPr>
            <a:spLocks noChangeArrowheads="1"/>
          </p:cNvSpPr>
          <p:nvPr/>
        </p:nvSpPr>
        <p:spPr bwMode="auto">
          <a:xfrm>
            <a:off x="5910490" y="1859815"/>
            <a:ext cx="602025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l-GR" sz="20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Η 5ΠΒ χρησιμοποιείται συνήθως, για </a:t>
            </a:r>
            <a:r>
              <a:rPr kumimoji="0" lang="el-GR" sz="200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να ελέγχει ένα κύλινδρο διπλής ενέργειας</a:t>
            </a:r>
            <a:r>
              <a:rPr lang="el-GR" sz="2000" dirty="0" smtClean="0">
                <a:solidFill>
                  <a:srgbClr val="002060"/>
                </a:solidFill>
                <a:latin typeface="Arial" pitchFamily="34" charset="0"/>
                <a:ea typeface="Times New Roman" pitchFamily="18" charset="0"/>
                <a:cs typeface="Arial" pitchFamily="34" charset="0"/>
              </a:rPr>
              <a:t>. </a:t>
            </a:r>
            <a:r>
              <a:rPr kumimoji="0" lang="el-GR" sz="20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Η βαλβίδα αυτή τροφοδοτείται με αέρα από τη θυρίδα 1. Από εκεί ο αέρας μπορεί να διοχετευθεί  ή προς τη θυρίδα 4, ώστε  να μετακινήσει το έμβολο θετικά,  ή προς τη θυρίδα 2, ώστε να μετακινήσει  το έμβολο αρνητικά.  </a:t>
            </a:r>
            <a:endParaRPr kumimoji="0" lang="el-GR" sz="200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0" algn="l"/>
              </a:tabLst>
            </a:pPr>
            <a:r>
              <a:rPr kumimoji="0" lang="el-GR" sz="200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Οι εσωτερικές συνδέσεις της 5ΠΒ φαίνονται στο σχήμα δίπλα όπου ο αέρας εισερχόμενος  από τη θυρίδα 1 προς τη θυρίδα 4 εξασκεί δύναμη πάνω στον κύλινδρο, μετακινώντας το έμβολο θετικά. Η θυρίδα 3 ενεργεί ως θυρίδα διαφυγής.</a:t>
            </a:r>
            <a:endParaRPr kumimoji="0" lang="el-GR" sz="200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 xmlns:p14="http://schemas.microsoft.com/office/powerpoint/2010/main" val="24991569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638</TotalTime>
  <Words>3228</Words>
  <Application>Microsoft Office PowerPoint</Application>
  <PresentationFormat>Custom</PresentationFormat>
  <Paragraphs>151</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Parallax</vt:lpstr>
      <vt:lpstr>Visio</vt:lpstr>
      <vt:lpstr>CorelPhotoPaint.Image.6</vt:lpstr>
      <vt:lpstr>Κύκλωμα “OR”</vt:lpstr>
      <vt:lpstr>Κύκλωμα “OR”</vt:lpstr>
      <vt:lpstr>Πίνακας Αληθείας “OR”</vt:lpstr>
      <vt:lpstr>Κύκλωμα “AND”</vt:lpstr>
      <vt:lpstr>Πίνακας Αληθείας “AND”</vt:lpstr>
      <vt:lpstr>Πεντάοδος Βαλβίδα</vt:lpstr>
      <vt:lpstr>Τύποι Πεντάοδου Βαλβίδα</vt:lpstr>
      <vt:lpstr>Λειτουργία  Πεντάοδου Βαλβίδα</vt:lpstr>
      <vt:lpstr>Ενεργοποίηση  Πεντάοδου Βαλβίδα   Θετική Κίνηση εμβόλου</vt:lpstr>
      <vt:lpstr>Μη Ενεργοποιημένη  Πεντάοδος Βαλβίδα  Αρνητική Κίνηση εμβόλου</vt:lpstr>
      <vt:lpstr>Έλεγχος Ταχύτητας Εμβόλου Βαλβίδα Ελέγχου ροής</vt:lpstr>
      <vt:lpstr>Έλεγχος Ταχύτητας Εμβόλου Βαλβίδα Ελέγχου ροής</vt:lpstr>
      <vt:lpstr>Έλεγχος Ταχύτητας  Θετικής Κίνησης ΚΑΕ</vt:lpstr>
      <vt:lpstr>Έλεγχος Ταχύτητας  Θετικής/Αρνητικής Κίνησης ΚΑΕ</vt:lpstr>
      <vt:lpstr>Έλεγχος Ταχύτητας  Θετικής Κίνησης ΚΔΕ</vt:lpstr>
      <vt:lpstr>Έλεγχος Ταχύτητας  Αρνητικής Κίνησης ΚΔΕ</vt:lpstr>
      <vt:lpstr>Χρονική Καθυστέρηση – Αεροφυλάκιο και ΒΕΡ</vt:lpstr>
      <vt:lpstr>Χρονική Καθυστέρηση – Αεροφυλάκιο και ΒΕΡ</vt:lpstr>
      <vt:lpstr>Χρονική Καθυστέρηση – Παράδειγμα</vt:lpstr>
      <vt:lpstr>Οι Δυνάμεις κατά τη λειτουργία των Κυλίνδρων – Θετική Κίνηση KAE</vt:lpstr>
      <vt:lpstr>Slide 21</vt:lpstr>
      <vt:lpstr>Slide 22</vt:lpstr>
      <vt:lpstr>Slide 23</vt:lpstr>
      <vt:lpstr>2. Πεντάοδος Βαλβίδα που ενεργοποιείται με αέρα</vt:lpstr>
      <vt:lpstr>2. Πεντάοδος Βαλβίδα που ενεργοποιείται με αέρα </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Πνευματικά  συστήματα</dc:title>
  <dc:creator>Stelios Kranidiotis</dc:creator>
  <cp:lastModifiedBy>Giorgos Pamboris</cp:lastModifiedBy>
  <cp:revision>125</cp:revision>
  <dcterms:created xsi:type="dcterms:W3CDTF">2016-10-30T16:40:02Z</dcterms:created>
  <dcterms:modified xsi:type="dcterms:W3CDTF">2016-12-12T13:49:55Z</dcterms:modified>
</cp:coreProperties>
</file>