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94F09-6DA6-4F97-9481-877186738A8D}" type="datetimeFigureOut">
              <a:rPr lang="el-GR" smtClean="0"/>
              <a:pPr/>
              <a:t>12/3/2018</a:t>
            </a:fld>
            <a:endParaRPr lang="el-G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1E9BB-0F8C-406B-9514-F0AD3569685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94F09-6DA6-4F97-9481-877186738A8D}" type="datetimeFigureOut">
              <a:rPr lang="el-GR" smtClean="0"/>
              <a:pPr/>
              <a:t>12/3/2018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1E9BB-0F8C-406B-9514-F0AD3569685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94F09-6DA6-4F97-9481-877186738A8D}" type="datetimeFigureOut">
              <a:rPr lang="el-GR" smtClean="0"/>
              <a:pPr/>
              <a:t>12/3/2018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1E9BB-0F8C-406B-9514-F0AD3569685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94F09-6DA6-4F97-9481-877186738A8D}" type="datetimeFigureOut">
              <a:rPr lang="el-GR" smtClean="0"/>
              <a:pPr/>
              <a:t>12/3/2018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1E9BB-0F8C-406B-9514-F0AD3569685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94F09-6DA6-4F97-9481-877186738A8D}" type="datetimeFigureOut">
              <a:rPr lang="el-GR" smtClean="0"/>
              <a:pPr/>
              <a:t>12/3/2018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1E9BB-0F8C-406B-9514-F0AD3569685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94F09-6DA6-4F97-9481-877186738A8D}" type="datetimeFigureOut">
              <a:rPr lang="el-GR" smtClean="0"/>
              <a:pPr/>
              <a:t>12/3/2018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1E9BB-0F8C-406B-9514-F0AD3569685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94F09-6DA6-4F97-9481-877186738A8D}" type="datetimeFigureOut">
              <a:rPr lang="el-GR" smtClean="0"/>
              <a:pPr/>
              <a:t>12/3/2018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1E9BB-0F8C-406B-9514-F0AD3569685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94F09-6DA6-4F97-9481-877186738A8D}" type="datetimeFigureOut">
              <a:rPr lang="el-GR" smtClean="0"/>
              <a:pPr/>
              <a:t>12/3/2018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1E9BB-0F8C-406B-9514-F0AD3569685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94F09-6DA6-4F97-9481-877186738A8D}" type="datetimeFigureOut">
              <a:rPr lang="el-GR" smtClean="0"/>
              <a:pPr/>
              <a:t>12/3/2018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1E9BB-0F8C-406B-9514-F0AD3569685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94F09-6DA6-4F97-9481-877186738A8D}" type="datetimeFigureOut">
              <a:rPr lang="el-GR" smtClean="0"/>
              <a:pPr/>
              <a:t>12/3/2018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1E9BB-0F8C-406B-9514-F0AD3569685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94F09-6DA6-4F97-9481-877186738A8D}" type="datetimeFigureOut">
              <a:rPr lang="el-GR" smtClean="0"/>
              <a:pPr/>
              <a:t>12/3/2018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681E9BB-0F8C-406B-9514-F0AD3569685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DD94F09-6DA6-4F97-9481-877186738A8D}" type="datetimeFigureOut">
              <a:rPr lang="el-GR" smtClean="0"/>
              <a:pPr/>
              <a:t>12/3/2018</a:t>
            </a:fld>
            <a:endParaRPr lang="el-G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681E9BB-0F8C-406B-9514-F0AD35696852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8720"/>
            <a:ext cx="9144000" cy="921345"/>
          </a:xfrm>
        </p:spPr>
        <p:txBody>
          <a:bodyPr/>
          <a:lstStyle/>
          <a:p>
            <a:pPr algn="ctr"/>
            <a:r>
              <a:rPr lang="el-GR" dirty="0" smtClean="0">
                <a:solidFill>
                  <a:srgbClr val="FFFF00"/>
                </a:solidFill>
              </a:rPr>
              <a:t>ΤΡΙΣΔΙΑΣΤΑΤΗ ΕΚΤΥΠΩΣΗ</a:t>
            </a:r>
            <a:endParaRPr lang="el-GR" dirty="0">
              <a:solidFill>
                <a:srgbClr val="FFFF00"/>
              </a:solidFill>
            </a:endParaRPr>
          </a:p>
        </p:txBody>
      </p:sp>
      <p:pic>
        <p:nvPicPr>
          <p:cNvPr id="3" name="Picture 2" descr="Untitl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2276872"/>
            <a:ext cx="6269239" cy="41576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36004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l-GR" sz="2800" b="1" dirty="0" smtClean="0">
                <a:solidFill>
                  <a:srgbClr val="0070C0"/>
                </a:solidFill>
              </a:rPr>
              <a:t>ΔΙΑΔΙΚΑΣΙΑ ΤΡΙΣΔΙΑΣΤΑΤΗΣ ΕΚΤΥΠΩΣΗΣ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4016" y="1196752"/>
            <a:ext cx="896448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/>
              <a:t>Μετατροπή του ψηφιακού μονέλου σε μορφή  </a:t>
            </a:r>
            <a:r>
              <a:rPr lang="en-US" sz="2000" b="1" dirty="0" smtClean="0"/>
              <a:t>STL</a:t>
            </a:r>
            <a:endParaRPr lang="el-GR" sz="2000" b="1" dirty="0"/>
          </a:p>
          <a:p>
            <a:r>
              <a:rPr lang="el-GR" dirty="0"/>
              <a:t>Το δεύτερο στάδιο είναι η μετατροπή του ψηφιακού </a:t>
            </a:r>
            <a:r>
              <a:rPr lang="el-GR" dirty="0" smtClean="0"/>
              <a:t>μοντέλου,</a:t>
            </a:r>
            <a:r>
              <a:rPr lang="en-US" dirty="0" smtClean="0"/>
              <a:t> </a:t>
            </a:r>
            <a:r>
              <a:rPr lang="el-GR" dirty="0" smtClean="0"/>
              <a:t>από </a:t>
            </a:r>
            <a:r>
              <a:rPr lang="el-GR" dirty="0"/>
              <a:t>το format του λογισμικού που έχει σχεδιαστεί σε format </a:t>
            </a:r>
            <a:r>
              <a:rPr lang="el-GR" b="1" dirty="0" smtClean="0"/>
              <a:t>STL</a:t>
            </a:r>
            <a:r>
              <a:rPr lang="en-US" b="1" dirty="0" smtClean="0"/>
              <a:t> </a:t>
            </a:r>
            <a:r>
              <a:rPr lang="en-US" dirty="0" smtClean="0"/>
              <a:t>(</a:t>
            </a:r>
            <a:r>
              <a:rPr lang="en-US" b="1" dirty="0" smtClean="0"/>
              <a:t>Standard </a:t>
            </a:r>
            <a:r>
              <a:rPr lang="en-US" b="1" dirty="0"/>
              <a:t>Tessellation Language). </a:t>
            </a:r>
            <a:r>
              <a:rPr lang="el-GR" b="1" dirty="0"/>
              <a:t>Τα αρχεία </a:t>
            </a:r>
            <a:r>
              <a:rPr lang="en-US" b="1" dirty="0"/>
              <a:t>STL </a:t>
            </a:r>
            <a:r>
              <a:rPr lang="el-GR" b="1" dirty="0"/>
              <a:t>είναι η </a:t>
            </a:r>
            <a:r>
              <a:rPr lang="el-GR" b="1" dirty="0" smtClean="0"/>
              <a:t>πιο</a:t>
            </a:r>
            <a:r>
              <a:rPr lang="en-US" b="1" dirty="0" smtClean="0"/>
              <a:t> </a:t>
            </a:r>
            <a:r>
              <a:rPr lang="el-GR" dirty="0" smtClean="0"/>
              <a:t>συνηθισμένη </a:t>
            </a:r>
            <a:r>
              <a:rPr lang="el-GR" dirty="0"/>
              <a:t>μορφή αρχείων για τρισδιάστατη εκτύπωση </a:t>
            </a:r>
            <a:r>
              <a:rPr lang="el-GR" dirty="0" smtClean="0"/>
              <a:t>και</a:t>
            </a:r>
            <a:r>
              <a:rPr lang="en-US" dirty="0" smtClean="0"/>
              <a:t> </a:t>
            </a:r>
            <a:r>
              <a:rPr lang="el-GR" dirty="0" smtClean="0"/>
              <a:t>περιέχουν </a:t>
            </a:r>
            <a:r>
              <a:rPr lang="el-GR" dirty="0"/>
              <a:t>δεδομένα που περιγράφουν τη διάταξη </a:t>
            </a:r>
            <a:r>
              <a:rPr lang="el-GR" dirty="0" smtClean="0"/>
              <a:t>τρισδιάστατων</a:t>
            </a:r>
            <a:r>
              <a:rPr lang="en-US" dirty="0" smtClean="0"/>
              <a:t> </a:t>
            </a:r>
            <a:r>
              <a:rPr lang="el-GR" dirty="0" smtClean="0"/>
              <a:t>αντικειμένων</a:t>
            </a:r>
            <a:r>
              <a:rPr lang="el-GR" dirty="0"/>
              <a:t>. Στα αρχεία αυτά οι τρισδιάστατες επιφάνειες </a:t>
            </a:r>
            <a:r>
              <a:rPr lang="el-GR" dirty="0" smtClean="0"/>
              <a:t>των</a:t>
            </a:r>
            <a:r>
              <a:rPr lang="en-US" dirty="0" smtClean="0"/>
              <a:t> </a:t>
            </a:r>
            <a:r>
              <a:rPr lang="el-GR" dirty="0" smtClean="0"/>
              <a:t>αντικειμένων </a:t>
            </a:r>
            <a:r>
              <a:rPr lang="el-GR" dirty="0"/>
              <a:t>αναπαρίστανται με ένα σύνολο </a:t>
            </a:r>
            <a:r>
              <a:rPr lang="el-GR" dirty="0" smtClean="0"/>
              <a:t>στοιχειωδών</a:t>
            </a:r>
            <a:r>
              <a:rPr lang="en-US" dirty="0" smtClean="0"/>
              <a:t> </a:t>
            </a:r>
            <a:r>
              <a:rPr lang="el-GR" dirty="0" smtClean="0"/>
              <a:t>επίπεδων </a:t>
            </a:r>
            <a:r>
              <a:rPr lang="el-GR" dirty="0"/>
              <a:t>τριγώνων. Όσο πιο μικρά είναι τα τρίγωνα τόσο </a:t>
            </a:r>
            <a:r>
              <a:rPr lang="el-GR" dirty="0" smtClean="0"/>
              <a:t>πιο</a:t>
            </a:r>
            <a:r>
              <a:rPr lang="en-US" dirty="0" smtClean="0"/>
              <a:t> </a:t>
            </a:r>
            <a:r>
              <a:rPr lang="el-GR" dirty="0" smtClean="0"/>
              <a:t>ακριβής </a:t>
            </a:r>
            <a:r>
              <a:rPr lang="el-GR" dirty="0"/>
              <a:t>είναι η εκτύπωση του αντικειμένου. Αυτό όμως </a:t>
            </a:r>
            <a:r>
              <a:rPr lang="el-GR" dirty="0" smtClean="0"/>
              <a:t>μεγεθύνει</a:t>
            </a:r>
            <a:r>
              <a:rPr lang="en-US" dirty="0" smtClean="0"/>
              <a:t> </a:t>
            </a:r>
            <a:r>
              <a:rPr lang="el-GR" dirty="0" smtClean="0"/>
              <a:t>το </a:t>
            </a:r>
            <a:r>
              <a:rPr lang="el-GR" dirty="0"/>
              <a:t>μέγεθος και την πολυπλοκότητα του αρχείου, </a:t>
            </a:r>
            <a:r>
              <a:rPr lang="el-GR" dirty="0" smtClean="0"/>
              <a:t>με</a:t>
            </a:r>
            <a:r>
              <a:rPr lang="en-US" dirty="0" smtClean="0"/>
              <a:t> </a:t>
            </a:r>
            <a:r>
              <a:rPr lang="el-GR" dirty="0" smtClean="0"/>
              <a:t>αποτέλεσμα </a:t>
            </a:r>
            <a:r>
              <a:rPr lang="el-GR" dirty="0"/>
              <a:t>να αυξάνεται και ο χρόνος εκτύπωσης.</a:t>
            </a:r>
          </a:p>
        </p:txBody>
      </p:sp>
      <p:pic>
        <p:nvPicPr>
          <p:cNvPr id="6" name="Picture 5" descr="Untitl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3861048"/>
            <a:ext cx="6048672" cy="20959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512" y="6023029"/>
            <a:ext cx="8964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i="1" dirty="0">
                <a:solidFill>
                  <a:srgbClr val="FF0000"/>
                </a:solidFill>
              </a:rPr>
              <a:t>Σφαίρα αναπαρίσταται σε αρχείο stl σε ένα σύνολο στοιχειωδών επίπεδων τριγώνων. Στο </a:t>
            </a:r>
            <a:r>
              <a:rPr lang="el-GR" i="1" dirty="0" smtClean="0">
                <a:solidFill>
                  <a:srgbClr val="FF0000"/>
                </a:solidFill>
              </a:rPr>
              <a:t>μεσαίο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l-GR" i="1" dirty="0" smtClean="0">
                <a:solidFill>
                  <a:srgbClr val="FF0000"/>
                </a:solidFill>
              </a:rPr>
              <a:t>σχήμα</a:t>
            </a:r>
            <a:r>
              <a:rPr lang="el-GR" i="1" dirty="0">
                <a:solidFill>
                  <a:srgbClr val="FF0000"/>
                </a:solidFill>
              </a:rPr>
              <a:t>, τα τρίγωνα είναι πιο μεγάλα από αυτά του δεξιού σχήματος.</a:t>
            </a:r>
            <a:endParaRPr lang="el-GR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36004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l-GR" sz="2800" b="1" dirty="0" smtClean="0">
                <a:solidFill>
                  <a:srgbClr val="0070C0"/>
                </a:solidFill>
              </a:rPr>
              <a:t>ΚΑΤΑΣΚΕΥΗ ΦΥΣΙΚΟΥ ΑΝΤΙΚΕΙΜΕΝΟΥ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4016" y="1412776"/>
            <a:ext cx="896448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/>
              <a:t>Μετατροπή του ψηφιακού μονέλου σε μορφή  </a:t>
            </a:r>
            <a:r>
              <a:rPr lang="en-US" sz="2000" b="1" dirty="0" smtClean="0"/>
              <a:t>STL</a:t>
            </a:r>
            <a:endParaRPr lang="el-GR" sz="2000" b="1" dirty="0"/>
          </a:p>
          <a:p>
            <a:r>
              <a:rPr lang="el-GR" dirty="0"/>
              <a:t>Με τη χρήση </a:t>
            </a:r>
            <a:r>
              <a:rPr lang="el-GR" dirty="0" smtClean="0"/>
              <a:t>ενός τρισδιάστατου </a:t>
            </a:r>
            <a:r>
              <a:rPr lang="el-GR" dirty="0"/>
              <a:t>εκτυπωτή </a:t>
            </a:r>
            <a:r>
              <a:rPr lang="el-GR" dirty="0" smtClean="0"/>
              <a:t>ο οποίος </a:t>
            </a:r>
            <a:r>
              <a:rPr lang="el-GR" dirty="0"/>
              <a:t>λειτουργεί με μία </a:t>
            </a:r>
            <a:r>
              <a:rPr lang="el-GR" dirty="0" smtClean="0"/>
              <a:t>από τις </a:t>
            </a:r>
            <a:r>
              <a:rPr lang="el-GR" dirty="0"/>
              <a:t>μεθόδους </a:t>
            </a:r>
            <a:r>
              <a:rPr lang="el-GR" dirty="0" smtClean="0"/>
              <a:t>τρισδιάστατης εκτύπωσης </a:t>
            </a:r>
            <a:r>
              <a:rPr lang="el-GR" dirty="0"/>
              <a:t>που </a:t>
            </a:r>
            <a:r>
              <a:rPr lang="el-GR" dirty="0" smtClean="0"/>
              <a:t>αναφέραμε πιο </a:t>
            </a:r>
            <a:r>
              <a:rPr lang="el-GR" dirty="0"/>
              <a:t>πάνω και του </a:t>
            </a:r>
            <a:r>
              <a:rPr lang="el-GR" dirty="0" smtClean="0"/>
              <a:t>κατάλληλου υλικού </a:t>
            </a:r>
            <a:r>
              <a:rPr lang="el-GR" dirty="0"/>
              <a:t>για την κάθε </a:t>
            </a:r>
            <a:r>
              <a:rPr lang="el-GR" dirty="0" smtClean="0"/>
              <a:t>μέθοδο εκτύπωσης </a:t>
            </a:r>
            <a:r>
              <a:rPr lang="el-GR" dirty="0"/>
              <a:t>δημιουργείται </a:t>
            </a:r>
            <a:r>
              <a:rPr lang="el-GR" dirty="0" smtClean="0"/>
              <a:t>το αντικείμενο</a:t>
            </a:r>
            <a:r>
              <a:rPr lang="el-GR" dirty="0"/>
              <a:t>.</a:t>
            </a:r>
          </a:p>
        </p:txBody>
      </p:sp>
      <p:pic>
        <p:nvPicPr>
          <p:cNvPr id="8" name="Picture 7" descr="Untitl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2924944"/>
            <a:ext cx="5103254" cy="338437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8104"/>
            <a:ext cx="8229600" cy="636680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 smtClean="0"/>
              <a:t>ΤΡΙΣΔΙΑΣΤΑΤΗ ΕΚΤΥΠΩΣΗ</a:t>
            </a:r>
            <a:endParaRPr lang="el-GR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068960"/>
            <a:ext cx="4392488" cy="294189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67544" y="1628800"/>
            <a:ext cx="8424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Η τρισδιάστατη εκτύπωση είναι μία μέθοδος προσθετικής κατασκευής κατά την οποία κατασκευάζονται αντικείμενα μέσω της διαδοχικής πρόσθεσης επάλληλων στρώσεων υλικού.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8104"/>
            <a:ext cx="8229600" cy="564672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000" b="1" dirty="0" smtClean="0"/>
              <a:t>ΜΕΘΟΔΟΙ ΤΡΙΣΔΙΑΣΤΑΤΗΣ ΕΚΤΥΠΩΣΗΣ</a:t>
            </a:r>
            <a:endParaRPr lang="el-G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1800200"/>
          </a:xfrm>
        </p:spPr>
        <p:txBody>
          <a:bodyPr/>
          <a:lstStyle/>
          <a:p>
            <a:r>
              <a:rPr lang="el-GR" b="1" dirty="0" smtClean="0"/>
              <a:t>Στερεολιθογραφία</a:t>
            </a:r>
            <a:r>
              <a:rPr lang="en-GB" b="1" dirty="0" smtClean="0"/>
              <a:t>: </a:t>
            </a:r>
            <a:r>
              <a:rPr lang="el-GR" sz="2000" dirty="0" smtClean="0"/>
              <a:t>Με τη μέθοδο της στερεολιθογραφίας, το αντικείμενο κατασκευάζεται με τη στερεοποίηση υγρού φωτοπολυμερους υλικού, όταν αυτό δέχεται υπεριώδη ακτινοβολία την οποία παράγει η συσκευή. Αποτελεί την παλαιότερη τεχνική για την τρισδιάστατη εκτύπωση (επινοήθηκε από τον τον Charles </a:t>
            </a:r>
            <a:r>
              <a:rPr lang="en-US" sz="2000" dirty="0" smtClean="0"/>
              <a:t>Hull </a:t>
            </a:r>
            <a:r>
              <a:rPr lang="el-GR" sz="2000" dirty="0" smtClean="0"/>
              <a:t>το 1984).</a:t>
            </a:r>
            <a:endParaRPr lang="el-GR" sz="2000" b="1" dirty="0" smtClean="0"/>
          </a:p>
        </p:txBody>
      </p:sp>
      <p:pic>
        <p:nvPicPr>
          <p:cNvPr id="4" name="Picture 3" descr="Untitl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645024"/>
            <a:ext cx="4224651" cy="28551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4008" y="3645024"/>
            <a:ext cx="43204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/>
              <a:t>Η στερεολιθογραφία θεωρείται σήμερα η ακριβέστερη μέθοδος κατασκευής </a:t>
            </a:r>
            <a:r>
              <a:rPr lang="el-GR" sz="2000" dirty="0" smtClean="0"/>
              <a:t>τρισδιάστατων</a:t>
            </a:r>
            <a:r>
              <a:rPr lang="en-GB" sz="2000" dirty="0" smtClean="0"/>
              <a:t> </a:t>
            </a:r>
            <a:r>
              <a:rPr lang="el-GR" sz="2000" dirty="0" smtClean="0"/>
              <a:t>αντικειμένων</a:t>
            </a:r>
            <a:r>
              <a:rPr lang="el-GR" sz="2000" dirty="0"/>
              <a:t>. Είναι όμως η ακριβότερη. Το κόστος μίας τέτοιας μηχανής ξεπερνά κατά πολύ </a:t>
            </a:r>
            <a:r>
              <a:rPr lang="el-GR" sz="2000" dirty="0" smtClean="0"/>
              <a:t>τα</a:t>
            </a:r>
            <a:r>
              <a:rPr lang="en-GB" sz="2000" dirty="0" smtClean="0"/>
              <a:t> </a:t>
            </a:r>
            <a:r>
              <a:rPr lang="el-GR" sz="2000" dirty="0" smtClean="0"/>
              <a:t>200.000 </a:t>
            </a:r>
            <a:r>
              <a:rPr lang="el-GR" sz="2000" dirty="0"/>
              <a:t>€, ενώ το κόστος των υλικών είναι περίπου 200 € για κάθε λίτρο φωτοπολυμερούς.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8104"/>
            <a:ext cx="8229600" cy="564672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000" b="1" dirty="0" smtClean="0"/>
              <a:t>ΜΕΘΟΔΟΙ ΤΡΙΣΔΙΑΣΤΑΤΗΣ ΕΚΤΥΠΩΣΗΣ</a:t>
            </a:r>
            <a:endParaRPr lang="el-G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84784"/>
            <a:ext cx="8964488" cy="576064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Fused Deposition </a:t>
            </a:r>
            <a:r>
              <a:rPr lang="en-US" sz="2000" b="1" dirty="0" err="1" smtClean="0"/>
              <a:t>Modelling</a:t>
            </a:r>
            <a:r>
              <a:rPr lang="en-US" sz="2000" b="1" dirty="0" smtClean="0"/>
              <a:t> (FDM)/ Fused Freeform Fabrication (FFF</a:t>
            </a:r>
            <a:r>
              <a:rPr lang="en-US" b="1" dirty="0" smtClean="0"/>
              <a:t>)</a:t>
            </a:r>
            <a:endParaRPr lang="el-GR" sz="20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51520" y="1951672"/>
            <a:ext cx="86409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Η κατασκευή </a:t>
            </a:r>
            <a:r>
              <a:rPr lang="el-GR" dirty="0"/>
              <a:t>ενός τρισδιάστατου αντικειμένου με τις μεθόδους FDM και FFF βασίζεται στην τήξη </a:t>
            </a:r>
            <a:r>
              <a:rPr lang="el-GR" dirty="0" smtClean="0"/>
              <a:t>και την </a:t>
            </a:r>
            <a:r>
              <a:rPr lang="el-GR" dirty="0"/>
              <a:t>εναπόθεση μίας </a:t>
            </a:r>
            <a:r>
              <a:rPr lang="el-GR" b="1" dirty="0"/>
              <a:t>λεπτής ίνας θερμοπλαστικού υλικού σε ειδική πλατφόρμα της συσκευής </a:t>
            </a:r>
            <a:r>
              <a:rPr lang="el-GR" b="1" dirty="0" smtClean="0"/>
              <a:t>για </a:t>
            </a:r>
            <a:r>
              <a:rPr lang="el-GR" dirty="0" smtClean="0"/>
              <a:t>τον </a:t>
            </a:r>
            <a:r>
              <a:rPr lang="el-GR" dirty="0"/>
              <a:t>σχηματισμό αλλεπάλληλων επίπεδων, τα οποία και θα δημιουργήσουν το τελικό </a:t>
            </a:r>
            <a:r>
              <a:rPr lang="el-GR" dirty="0" smtClean="0"/>
              <a:t>αντικείμενο. Η </a:t>
            </a:r>
            <a:r>
              <a:rPr lang="el-GR" dirty="0"/>
              <a:t>μέθοδος αυτή είναι η πιο δημοφιλής, αφού χαρακτηρίζεται από </a:t>
            </a:r>
            <a:r>
              <a:rPr lang="el-GR" b="1" dirty="0"/>
              <a:t>υψηλή σχέση </a:t>
            </a:r>
            <a:r>
              <a:rPr lang="el-GR" b="1" dirty="0" smtClean="0"/>
              <a:t>απόδοσης/τιμής</a:t>
            </a:r>
            <a:endParaRPr lang="el-GR" dirty="0"/>
          </a:p>
        </p:txBody>
      </p:sp>
      <p:pic>
        <p:nvPicPr>
          <p:cNvPr id="7" name="Picture 6" descr="Untitl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3645024"/>
            <a:ext cx="5163271" cy="2943636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8104"/>
            <a:ext cx="8229600" cy="564672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000" b="1" dirty="0" smtClean="0"/>
              <a:t>ΜΕΘΟΔΟΙ ΤΡΙΣΔΙΑΣΤΑΤΗΣ ΕΚΤΥΠΩΣΗΣ</a:t>
            </a:r>
            <a:endParaRPr lang="el-G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84784"/>
            <a:ext cx="8964488" cy="576064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Fused Deposition </a:t>
            </a:r>
            <a:r>
              <a:rPr lang="en-US" sz="2000" b="1" dirty="0" err="1" smtClean="0"/>
              <a:t>Modelling</a:t>
            </a:r>
            <a:r>
              <a:rPr lang="en-US" sz="2000" b="1" dirty="0" smtClean="0"/>
              <a:t> (FDM)/ Fused Freeform Fabrication (FFF</a:t>
            </a:r>
            <a:r>
              <a:rPr lang="en-US" b="1" dirty="0" smtClean="0"/>
              <a:t>)</a:t>
            </a:r>
            <a:endParaRPr lang="el-GR" sz="2000" b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2204864"/>
            <a:ext cx="2988435" cy="254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79512" y="1916832"/>
            <a:ext cx="56166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Χρησιμοποιούνται </a:t>
            </a:r>
            <a:r>
              <a:rPr lang="el-GR" b="1" dirty="0" smtClean="0"/>
              <a:t>πλαστικά τύπου </a:t>
            </a:r>
            <a:r>
              <a:rPr lang="en-US" b="1" dirty="0" smtClean="0"/>
              <a:t>PLA </a:t>
            </a:r>
            <a:r>
              <a:rPr lang="en-US" b="1" dirty="0"/>
              <a:t>(Poly Lactic Acid) </a:t>
            </a:r>
            <a:r>
              <a:rPr lang="el-GR" b="1" dirty="0"/>
              <a:t>και τύπου </a:t>
            </a:r>
            <a:r>
              <a:rPr lang="en-US" b="1" dirty="0" smtClean="0"/>
              <a:t>ABS</a:t>
            </a:r>
            <a:r>
              <a:rPr lang="el-GR" b="1" dirty="0" smtClean="0"/>
              <a:t> </a:t>
            </a:r>
            <a:r>
              <a:rPr lang="en-US" b="1" dirty="0" smtClean="0"/>
              <a:t>(</a:t>
            </a:r>
            <a:r>
              <a:rPr lang="en-US" b="1" dirty="0" err="1" smtClean="0"/>
              <a:t>Acrylonitrile</a:t>
            </a:r>
            <a:r>
              <a:rPr lang="en-US" b="1" dirty="0" smtClean="0"/>
              <a:t> </a:t>
            </a:r>
            <a:r>
              <a:rPr lang="en-US" b="1" dirty="0"/>
              <a:t>Butadiene Styrene</a:t>
            </a:r>
            <a:r>
              <a:rPr lang="en-US" b="1" dirty="0" smtClean="0"/>
              <a:t>).</a:t>
            </a:r>
            <a:endParaRPr lang="el-GR" b="1" dirty="0" smtClean="0"/>
          </a:p>
          <a:p>
            <a:endParaRPr lang="en-US" b="1" dirty="0"/>
          </a:p>
          <a:p>
            <a:r>
              <a:rPr lang="el-GR" dirty="0"/>
              <a:t>Το</a:t>
            </a:r>
            <a:r>
              <a:rPr lang="el-GR" b="1" dirty="0"/>
              <a:t> PLA </a:t>
            </a:r>
            <a:r>
              <a:rPr lang="el-GR" dirty="0"/>
              <a:t>είναι ένα </a:t>
            </a:r>
            <a:r>
              <a:rPr lang="el-GR" dirty="0" smtClean="0"/>
              <a:t>βιοδιασπώμενο θερμοπλαστικό, προερχόμενο</a:t>
            </a:r>
            <a:r>
              <a:rPr lang="el-GR" dirty="0"/>
              <a:t>, </a:t>
            </a:r>
            <a:r>
              <a:rPr lang="el-GR" dirty="0" smtClean="0"/>
              <a:t>κυρίως, από </a:t>
            </a:r>
            <a:r>
              <a:rPr lang="el-GR" dirty="0"/>
              <a:t>φυτικές ανανεώσιμες πηγές, </a:t>
            </a:r>
            <a:r>
              <a:rPr lang="el-GR" dirty="0" smtClean="0"/>
              <a:t>φιλικά </a:t>
            </a:r>
            <a:r>
              <a:rPr lang="el-GR" dirty="0"/>
              <a:t>προς το </a:t>
            </a:r>
            <a:r>
              <a:rPr lang="el-GR" dirty="0" smtClean="0"/>
              <a:t>περιβάλλον πλαστικό. Είναι </a:t>
            </a:r>
            <a:r>
              <a:rPr lang="el-GR" dirty="0"/>
              <a:t>σκληρό, </a:t>
            </a:r>
            <a:r>
              <a:rPr lang="el-GR" dirty="0" smtClean="0"/>
              <a:t>ανθεκτικό, παρουσιάζει </a:t>
            </a:r>
            <a:r>
              <a:rPr lang="el-GR" dirty="0"/>
              <a:t>μεγάλη ακαμψία και αρχίζει</a:t>
            </a:r>
          </a:p>
          <a:p>
            <a:r>
              <a:rPr lang="el-GR" dirty="0"/>
              <a:t>να μαλακώνει περίπου στους </a:t>
            </a:r>
            <a:r>
              <a:rPr lang="el-GR" dirty="0" smtClean="0"/>
              <a:t>65 βαθμούς </a:t>
            </a:r>
            <a:r>
              <a:rPr lang="el-GR" dirty="0"/>
              <a:t>Κελσίου. Είναι το πιο </a:t>
            </a:r>
            <a:r>
              <a:rPr lang="el-GR" dirty="0" smtClean="0"/>
              <a:t>κοινό υλικό </a:t>
            </a:r>
            <a:r>
              <a:rPr lang="el-GR" dirty="0"/>
              <a:t>για τρισδιάστατες εκτυπώσεις και</a:t>
            </a:r>
          </a:p>
          <a:p>
            <a:r>
              <a:rPr lang="el-GR" dirty="0"/>
              <a:t>ιδανικό για όλες τις εφαρμογές που </a:t>
            </a:r>
            <a:r>
              <a:rPr lang="el-GR" dirty="0" smtClean="0"/>
              <a:t>δεν υφίστανται </a:t>
            </a:r>
            <a:r>
              <a:rPr lang="el-GR" dirty="0"/>
              <a:t>υψηλές θερμοκρασίες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9" name="TextBox 8"/>
          <p:cNvSpPr txBox="1"/>
          <p:nvPr/>
        </p:nvSpPr>
        <p:spPr>
          <a:xfrm>
            <a:off x="179512" y="5264040"/>
            <a:ext cx="89644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Το </a:t>
            </a:r>
            <a:r>
              <a:rPr lang="el-GR" b="1" dirty="0"/>
              <a:t>ABS</a:t>
            </a:r>
            <a:r>
              <a:rPr lang="el-GR" dirty="0"/>
              <a:t> είναι ένα από τα πιο κοινά </a:t>
            </a:r>
            <a:r>
              <a:rPr lang="el-GR" dirty="0" smtClean="0"/>
              <a:t>είδη πλαστικών </a:t>
            </a:r>
            <a:r>
              <a:rPr lang="el-GR" dirty="0"/>
              <a:t>στη βιομηχανία </a:t>
            </a:r>
            <a:r>
              <a:rPr lang="el-GR" dirty="0" smtClean="0"/>
              <a:t>κατασκευής προϊόντων</a:t>
            </a:r>
            <a:r>
              <a:rPr lang="el-GR" dirty="0"/>
              <a:t>. </a:t>
            </a:r>
            <a:r>
              <a:rPr lang="el-GR" dirty="0" smtClean="0"/>
              <a:t>Προέρχεται </a:t>
            </a:r>
            <a:r>
              <a:rPr lang="el-GR" dirty="0"/>
              <a:t>από το πετρέλαιο κάτι που το κάνει λιγότερο "πράσινο" </a:t>
            </a:r>
            <a:r>
              <a:rPr lang="el-GR" dirty="0" smtClean="0"/>
              <a:t>από το </a:t>
            </a:r>
            <a:r>
              <a:rPr lang="el-GR" dirty="0"/>
              <a:t>PLA. Είναι πολύ ανθεκτικό, σκληρό και εύκαμπτο σε μικρό βαθμό, ώστε υπό περιορισμένη </a:t>
            </a:r>
            <a:r>
              <a:rPr lang="el-GR" dirty="0" smtClean="0"/>
              <a:t>πίεση να </a:t>
            </a:r>
            <a:r>
              <a:rPr lang="el-GR" dirty="0"/>
              <a:t>λυγίζει αντί να σπάει. Διατηρεί τη στιβαρότητά του έως τους 105 βαθμούς Κελσίου, άρα </a:t>
            </a:r>
            <a:r>
              <a:rPr lang="el-GR" dirty="0" smtClean="0"/>
              <a:t>είναι ιδανικό </a:t>
            </a:r>
            <a:r>
              <a:rPr lang="el-GR" dirty="0"/>
              <a:t>για εφαρμογές όπου απαιτείται αντοχή σε υψηλές θερμοκρασίες.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44208" y="478786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PLA</a:t>
            </a:r>
            <a:endParaRPr lang="el-GR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764704"/>
            <a:ext cx="8964488" cy="360040"/>
          </a:xfrm>
        </p:spPr>
        <p:txBody>
          <a:bodyPr>
            <a:normAutofit fontScale="92500" lnSpcReduction="10000"/>
          </a:bodyPr>
          <a:lstStyle/>
          <a:p>
            <a:r>
              <a:rPr lang="en-US" sz="2000" b="1" dirty="0" smtClean="0"/>
              <a:t>Laser Sintering(LS)/ Laser Melting(LM)</a:t>
            </a:r>
            <a:endParaRPr lang="el-GR" sz="2000" b="1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144016" y="1124744"/>
            <a:ext cx="8964488" cy="2626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/>
              <a:t>Το υλικό βρίσκεται σε μία </a:t>
            </a:r>
            <a:r>
              <a:rPr lang="el-GR" sz="1600" dirty="0" smtClean="0"/>
              <a:t>δεξαμενή</a:t>
            </a:r>
            <a:r>
              <a:rPr lang="en-GB" sz="1600" dirty="0" smtClean="0"/>
              <a:t>. </a:t>
            </a:r>
            <a:r>
              <a:rPr lang="el-GR" sz="1600" dirty="0" smtClean="0"/>
              <a:t>Σε </a:t>
            </a:r>
            <a:r>
              <a:rPr lang="el-GR" sz="1600" dirty="0"/>
              <a:t>μία άλλη δεξαμενή υπάρχει η πλατφόρμα πάνω στην οποία θα δημιουργηθεί </a:t>
            </a:r>
            <a:r>
              <a:rPr lang="el-GR" sz="1600" dirty="0" smtClean="0"/>
              <a:t>το</a:t>
            </a:r>
            <a:r>
              <a:rPr lang="en-GB" sz="1600" dirty="0" smtClean="0"/>
              <a:t> </a:t>
            </a:r>
            <a:r>
              <a:rPr lang="el-GR" sz="1600" dirty="0" smtClean="0"/>
              <a:t>αντικείμενο</a:t>
            </a:r>
            <a:r>
              <a:rPr lang="el-GR" sz="1600" dirty="0"/>
              <a:t>. Η πλατφόρμα αυτή βρίσκεται ελαφρώς πιο κάτω από την επιφάνεια της δεξαμενής, </a:t>
            </a:r>
            <a:r>
              <a:rPr lang="el-GR" sz="1600" dirty="0" smtClean="0"/>
              <a:t>σε</a:t>
            </a:r>
            <a:r>
              <a:rPr lang="en-GB" sz="1600" dirty="0" smtClean="0"/>
              <a:t> </a:t>
            </a:r>
            <a:r>
              <a:rPr lang="el-GR" sz="1600" dirty="0" smtClean="0"/>
              <a:t>απόσταση </a:t>
            </a:r>
            <a:r>
              <a:rPr lang="el-GR" sz="1600" dirty="0"/>
              <a:t>ίση με το πάχος του κάθε επιπέδου εκτύπωσης. Ένας κύλινδρος περιστρέφεται και </a:t>
            </a:r>
            <a:r>
              <a:rPr lang="el-GR" sz="1600" dirty="0" smtClean="0"/>
              <a:t>ωθεί</a:t>
            </a:r>
            <a:r>
              <a:rPr lang="en-GB" sz="1600" dirty="0" smtClean="0"/>
              <a:t> </a:t>
            </a:r>
            <a:r>
              <a:rPr lang="el-GR" sz="1600" dirty="0" smtClean="0"/>
              <a:t>μέρος </a:t>
            </a:r>
            <a:r>
              <a:rPr lang="el-GR" sz="1600" dirty="0"/>
              <a:t>της σκόνης προς την πλατφόρμα κατασκευής. Το υλικό που απομένει πάνω στην </a:t>
            </a:r>
            <a:r>
              <a:rPr lang="el-GR" sz="1600" dirty="0" smtClean="0"/>
              <a:t>πλατφόρμα,</a:t>
            </a:r>
            <a:r>
              <a:rPr lang="en-GB" sz="1600" dirty="0" smtClean="0"/>
              <a:t> </a:t>
            </a:r>
            <a:r>
              <a:rPr lang="el-GR" sz="1600" dirty="0" smtClean="0"/>
              <a:t>αφού </a:t>
            </a:r>
            <a:r>
              <a:rPr lang="el-GR" sz="1600" dirty="0"/>
              <a:t>περάσει ο κύλινδρος, αποτελεί την πρώτη στρώση του υπό κατασκευή </a:t>
            </a:r>
            <a:r>
              <a:rPr lang="el-GR" sz="1600" dirty="0" smtClean="0"/>
              <a:t>αντικειμένου.</a:t>
            </a:r>
            <a:r>
              <a:rPr lang="en-GB" sz="1600" dirty="0" smtClean="0"/>
              <a:t> </a:t>
            </a:r>
            <a:r>
              <a:rPr lang="el-GR" sz="1600" dirty="0" smtClean="0"/>
              <a:t>Στη </a:t>
            </a:r>
            <a:r>
              <a:rPr lang="el-GR" sz="1600" dirty="0"/>
              <a:t>συνέχεια, μία δέσμη φωτός, η οποία οδηγείται στα σημεία που θέλουμε να </a:t>
            </a:r>
            <a:r>
              <a:rPr lang="el-GR" sz="1600" dirty="0" smtClean="0"/>
              <a:t>σταθεροποιήσουμε</a:t>
            </a:r>
            <a:r>
              <a:rPr lang="en-GB" sz="1600" dirty="0" smtClean="0"/>
              <a:t> </a:t>
            </a:r>
            <a:r>
              <a:rPr lang="el-GR" sz="1600" dirty="0" smtClean="0"/>
              <a:t>με </a:t>
            </a:r>
            <a:r>
              <a:rPr lang="el-GR" sz="1600" dirty="0"/>
              <a:t>τη βοήθεια ενός καθρέφτη, θερμαίνει το υλικό με αποτέλεσμα να δημιουργείται ένα </a:t>
            </a:r>
            <a:r>
              <a:rPr lang="el-GR" sz="1600" dirty="0" smtClean="0"/>
              <a:t>ενιαίο</a:t>
            </a:r>
            <a:r>
              <a:rPr lang="en-GB" sz="1600" dirty="0" smtClean="0"/>
              <a:t> </a:t>
            </a:r>
            <a:r>
              <a:rPr lang="el-GR" sz="1600" dirty="0" smtClean="0"/>
              <a:t>κομμάτι.</a:t>
            </a:r>
            <a:r>
              <a:rPr lang="en-GB" sz="1600" dirty="0" smtClean="0"/>
              <a:t> </a:t>
            </a:r>
            <a:r>
              <a:rPr lang="el-GR" sz="1600" dirty="0" smtClean="0"/>
              <a:t>Αφού </a:t>
            </a:r>
            <a:r>
              <a:rPr lang="el-GR" sz="1600" dirty="0"/>
              <a:t>ολοκληρωθεί η μία στρώση, η δεξαμενή με την σκόνη ανεβαίνει προς τα πάνω για να </a:t>
            </a:r>
            <a:r>
              <a:rPr lang="el-GR" sz="1600" dirty="0" smtClean="0"/>
              <a:t>πάρει</a:t>
            </a:r>
            <a:r>
              <a:rPr lang="en-GB" sz="1600" dirty="0" smtClean="0"/>
              <a:t> </a:t>
            </a:r>
            <a:r>
              <a:rPr lang="el-GR" sz="1600" dirty="0" smtClean="0"/>
              <a:t>επιπλέον </a:t>
            </a:r>
            <a:r>
              <a:rPr lang="el-GR" sz="1600" dirty="0"/>
              <a:t>σκόνη ο κύλινδρος, ενώ η πλατφόρμα κατασκευής κατεβαίνει προς τα κάτω για </a:t>
            </a:r>
            <a:r>
              <a:rPr lang="el-GR" sz="1600" dirty="0" smtClean="0"/>
              <a:t>ναεναποτεθεί </a:t>
            </a:r>
            <a:r>
              <a:rPr lang="el-GR" sz="1600" dirty="0"/>
              <a:t>επάνω της το υλικό για την επόμενη στρώση.</a:t>
            </a:r>
          </a:p>
        </p:txBody>
      </p:sp>
      <p:pic>
        <p:nvPicPr>
          <p:cNvPr id="14" name="Picture 13" descr="Untitl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3717032"/>
            <a:ext cx="5256584" cy="297915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836712"/>
            <a:ext cx="8964488" cy="360040"/>
          </a:xfrm>
        </p:spPr>
        <p:txBody>
          <a:bodyPr>
            <a:normAutofit fontScale="92500" lnSpcReduction="10000"/>
          </a:bodyPr>
          <a:lstStyle/>
          <a:p>
            <a:r>
              <a:rPr lang="en-US" sz="2000" b="1" dirty="0" smtClean="0"/>
              <a:t>Inkjet</a:t>
            </a:r>
            <a:endParaRPr lang="el-GR" sz="2000" b="1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144016" y="1253659"/>
            <a:ext cx="89644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/>
              <a:t>Binder jetting, </a:t>
            </a:r>
            <a:r>
              <a:rPr lang="el-GR" dirty="0"/>
              <a:t>ένας κύλινδρος ωθεί το υλικό το οποίο είναι σε </a:t>
            </a:r>
            <a:r>
              <a:rPr lang="el-GR" dirty="0" smtClean="0"/>
              <a:t>μορφή</a:t>
            </a:r>
            <a:r>
              <a:rPr lang="en-GB" dirty="0" smtClean="0"/>
              <a:t> </a:t>
            </a:r>
            <a:r>
              <a:rPr lang="el-GR" dirty="0" smtClean="0"/>
              <a:t>σκόνης </a:t>
            </a:r>
            <a:r>
              <a:rPr lang="el-GR" dirty="0"/>
              <a:t>από μία δεξαμενή στην πλατφόρμα κατασκευής. Εκεί μία κεφαλή εκτύπωσης </a:t>
            </a:r>
            <a:r>
              <a:rPr lang="el-GR" dirty="0" smtClean="0"/>
              <a:t>εναποθέτει</a:t>
            </a:r>
            <a:r>
              <a:rPr lang="en-GB" dirty="0" smtClean="0"/>
              <a:t> </a:t>
            </a:r>
            <a:r>
              <a:rPr lang="el-GR" dirty="0" smtClean="0"/>
              <a:t>ειδική </a:t>
            </a:r>
            <a:r>
              <a:rPr lang="el-GR" dirty="0"/>
              <a:t>κόλλα στα σημεία όπου θέλουμε να σταθεροποιήσουμε το υλικό. Στη συνέχεια, η δεξαμενή </a:t>
            </a:r>
            <a:r>
              <a:rPr lang="el-GR" dirty="0" smtClean="0"/>
              <a:t>με</a:t>
            </a:r>
            <a:r>
              <a:rPr lang="en-GB" dirty="0" smtClean="0"/>
              <a:t> </a:t>
            </a:r>
            <a:r>
              <a:rPr lang="el-GR" dirty="0" smtClean="0"/>
              <a:t>το </a:t>
            </a:r>
            <a:r>
              <a:rPr lang="el-GR" dirty="0"/>
              <a:t>υλικό ανεβαίνει ένα επίπεδο προς τα πάνω και ο κύλινδρος μεταφέρει τη νέα στρώση υλικού </a:t>
            </a:r>
            <a:r>
              <a:rPr lang="el-GR" dirty="0" smtClean="0"/>
              <a:t>στην</a:t>
            </a:r>
            <a:r>
              <a:rPr lang="en-GB" dirty="0" smtClean="0"/>
              <a:t> </a:t>
            </a:r>
            <a:r>
              <a:rPr lang="el-GR" dirty="0" smtClean="0"/>
              <a:t>πλατφόρμα </a:t>
            </a:r>
            <a:r>
              <a:rPr lang="el-GR" dirty="0"/>
              <a:t>κατασκευής, η οποία έχει ήδη κατέβει προς τα κάτω ένα επίπεδο, για να εκτυπωθεί </a:t>
            </a:r>
            <a:r>
              <a:rPr lang="el-GR" dirty="0" smtClean="0"/>
              <a:t>η</a:t>
            </a:r>
            <a:r>
              <a:rPr lang="en-GB" dirty="0" smtClean="0"/>
              <a:t> </a:t>
            </a:r>
            <a:r>
              <a:rPr lang="el-GR" dirty="0" smtClean="0"/>
              <a:t>επόμενη </a:t>
            </a:r>
            <a:r>
              <a:rPr lang="el-GR" dirty="0"/>
              <a:t>στρώση με παρόμοια διαδικασία. Στα σημεία όπου είχε πέσει η κόλλα ενώνονται </a:t>
            </a:r>
            <a:r>
              <a:rPr lang="el-GR" dirty="0" smtClean="0"/>
              <a:t>οι</a:t>
            </a:r>
            <a:r>
              <a:rPr lang="en-GB" dirty="0" smtClean="0"/>
              <a:t> </a:t>
            </a:r>
            <a:r>
              <a:rPr lang="el-GR" dirty="0" smtClean="0"/>
              <a:t>στρώσεις </a:t>
            </a:r>
            <a:r>
              <a:rPr lang="el-GR" dirty="0"/>
              <a:t>υλικού μεταξύ τους και σχηματίζεται το τελικό αντικείμενο</a:t>
            </a:r>
          </a:p>
        </p:txBody>
      </p:sp>
      <p:pic>
        <p:nvPicPr>
          <p:cNvPr id="5" name="Picture 4" descr="Untitl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717032"/>
            <a:ext cx="4608512" cy="28083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48064" y="3717032"/>
            <a:ext cx="38164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Η μέθοδος αυτή είναι πολύ γρήγορη. Επίσης, μπορούν να δημιουργηθούν αντικείμενα σε</a:t>
            </a:r>
          </a:p>
          <a:p>
            <a:r>
              <a:rPr lang="el-GR" b="1" dirty="0"/>
              <a:t>πολλά χρώματα αφού μπορούν να προστεθούν χρώματα στις διάφορες κόλλες. Τα υλικά που</a:t>
            </a:r>
          </a:p>
          <a:p>
            <a:r>
              <a:rPr lang="el-GR" dirty="0"/>
              <a:t>χρησιμοποιούνται σε αυτή τη μέθοδο είναι μέταλλα, πλαστικά, κερί, άμμος, κεραμικά, ακόμα και</a:t>
            </a:r>
          </a:p>
          <a:p>
            <a:r>
              <a:rPr lang="el-GR" dirty="0"/>
              <a:t>φαγητό (κυρίως γλυκά).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36004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l-GR" sz="2800" b="1" dirty="0" smtClean="0">
                <a:solidFill>
                  <a:srgbClr val="0070C0"/>
                </a:solidFill>
              </a:rPr>
              <a:t>ΔΙΑΔΙΚΑΣΙΑ ΤΡΙΣΔΙΑΣΤΑΤΗΣ ΕΚΤΥΠΩΣΗΣ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4016" y="1325667"/>
            <a:ext cx="8964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/>
              <a:t>Δημιουργία ψηφιακού μοντέλου του αντικειμένου.</a:t>
            </a:r>
          </a:p>
          <a:p>
            <a:r>
              <a:rPr lang="el-GR" sz="2000" dirty="0"/>
              <a:t>Η δημιουργία του ψηφιακού μοντέλου μπορεί να γίνει με δύο τρόπους. O πρώτος αφορά </a:t>
            </a:r>
            <a:r>
              <a:rPr lang="el-GR" sz="2000" dirty="0" smtClean="0"/>
              <a:t>στη σχεδίαση </a:t>
            </a:r>
            <a:r>
              <a:rPr lang="el-GR" sz="2000" dirty="0"/>
              <a:t>τρισδιάστατου μοντέλου με τη χρήση λογισμικού τρισδιάστατης σχεδί</a:t>
            </a:r>
            <a:r>
              <a:rPr lang="el-GR" sz="2000" i="1" dirty="0"/>
              <a:t>ασης.</a:t>
            </a:r>
            <a:endParaRPr lang="el-GR" sz="2000" dirty="0"/>
          </a:p>
        </p:txBody>
      </p:sp>
      <p:pic>
        <p:nvPicPr>
          <p:cNvPr id="7" name="Picture 6" descr="Untitl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2780928"/>
            <a:ext cx="4899057" cy="373906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36004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l-GR" sz="2800" b="1" dirty="0" smtClean="0">
                <a:solidFill>
                  <a:srgbClr val="0070C0"/>
                </a:solidFill>
              </a:rPr>
              <a:t>ΔΙΑΔΙΚΑΣΙΑ ΤΡΙΣΔΙΑΣΤΑΤΗΣ ΕΚΤΥΠΩΣΗΣ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4016" y="1325667"/>
            <a:ext cx="89644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/>
              <a:t>Δημιουργία ψηφιακού μοντέλου του αντικειμένου.</a:t>
            </a:r>
          </a:p>
          <a:p>
            <a:r>
              <a:rPr lang="el-GR" dirty="0" smtClean="0"/>
              <a:t>O δεύτερος αφορά στη σάρωση</a:t>
            </a:r>
            <a:r>
              <a:rPr lang="el-GR" i="1" dirty="0"/>
              <a:t> </a:t>
            </a:r>
            <a:r>
              <a:rPr lang="el-GR" dirty="0"/>
              <a:t>υπαρκτών αντικειμένων με τη </a:t>
            </a:r>
            <a:r>
              <a:rPr lang="el-GR" dirty="0" smtClean="0"/>
              <a:t>χρήση τρισδιάστατων </a:t>
            </a:r>
            <a:r>
              <a:rPr lang="el-GR" dirty="0"/>
              <a:t>σαρωτών. Υπάρχουν </a:t>
            </a:r>
            <a:r>
              <a:rPr lang="el-GR" dirty="0" smtClean="0"/>
              <a:t>δύο μέθοδοι </a:t>
            </a:r>
            <a:r>
              <a:rPr lang="el-GR" dirty="0"/>
              <a:t>τρισδιάστατης σάρωσης. Η </a:t>
            </a:r>
            <a:r>
              <a:rPr lang="el-GR" dirty="0" smtClean="0"/>
              <a:t>σάρωση με </a:t>
            </a:r>
            <a:r>
              <a:rPr lang="el-GR" dirty="0"/>
              <a:t>επαφή κατά την οποία ο σαρωτής </a:t>
            </a:r>
            <a:r>
              <a:rPr lang="el-GR" dirty="0" smtClean="0"/>
              <a:t>εξερευνά το </a:t>
            </a:r>
            <a:r>
              <a:rPr lang="el-GR" dirty="0"/>
              <a:t>αντικείμενο μέσα από τη φυσική επαφή </a:t>
            </a:r>
            <a:r>
              <a:rPr lang="el-GR" dirty="0" smtClean="0"/>
              <a:t>και η </a:t>
            </a:r>
            <a:r>
              <a:rPr lang="el-GR" dirty="0"/>
              <a:t>σάρωση μη επαφής κατά την </a:t>
            </a:r>
            <a:r>
              <a:rPr lang="el-GR" dirty="0" smtClean="0"/>
              <a:t>οποία εκπέμπεται </a:t>
            </a:r>
            <a:r>
              <a:rPr lang="el-GR" dirty="0"/>
              <a:t>κάποιο είδος ακτινοβολίας </a:t>
            </a:r>
            <a:r>
              <a:rPr lang="el-GR" dirty="0" smtClean="0"/>
              <a:t>και ανιχνεύεται </a:t>
            </a:r>
            <a:r>
              <a:rPr lang="el-GR" dirty="0"/>
              <a:t>είτε η απορρόφησή της από </a:t>
            </a:r>
            <a:r>
              <a:rPr lang="el-GR" dirty="0" smtClean="0"/>
              <a:t>το αντικείμενο </a:t>
            </a:r>
            <a:r>
              <a:rPr lang="el-GR" dirty="0"/>
              <a:t>είτε η αντανάκλασή της με </a:t>
            </a:r>
            <a:r>
              <a:rPr lang="el-GR" dirty="0" smtClean="0"/>
              <a:t>σκοπό την </a:t>
            </a:r>
            <a:r>
              <a:rPr lang="el-GR" dirty="0"/>
              <a:t>αναπαράσταση του αντικειμένου ή </a:t>
            </a:r>
            <a:r>
              <a:rPr lang="el-GR" dirty="0" smtClean="0"/>
              <a:t>του χώρου</a:t>
            </a:r>
            <a:r>
              <a:rPr lang="el-GR" dirty="0"/>
              <a:t>.</a:t>
            </a:r>
          </a:p>
        </p:txBody>
      </p:sp>
      <p:pic>
        <p:nvPicPr>
          <p:cNvPr id="5" name="Picture 4" descr="Untitl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3501008"/>
            <a:ext cx="3222145" cy="2988786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78</TotalTime>
  <Words>965</Words>
  <Application>Microsoft Office PowerPoint</Application>
  <PresentationFormat>On-screen Show (4:3)</PresentationFormat>
  <Paragraphs>39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Flow</vt:lpstr>
      <vt:lpstr>ΤΡΙΣΔΙΑΣΤΑΤΗ ΕΚΤΥΠΩΣΗ</vt:lpstr>
      <vt:lpstr>ΤΡΙΣΔΙΑΣΤΑΤΗ ΕΚΤΥΠΩΣΗ</vt:lpstr>
      <vt:lpstr>ΜΕΘΟΔΟΙ ΤΡΙΣΔΙΑΣΤΑΤΗΣ ΕΚΤΥΠΩΣΗΣ</vt:lpstr>
      <vt:lpstr>ΜΕΘΟΔΟΙ ΤΡΙΣΔΙΑΣΤΑΤΗΣ ΕΚΤΥΠΩΣΗΣ</vt:lpstr>
      <vt:lpstr>ΜΕΘΟΔΟΙ ΤΡΙΣΔΙΑΣΤΑΤΗΣ ΕΚΤΥΠΩΣΗΣ</vt:lpstr>
      <vt:lpstr>Slide 6</vt:lpstr>
      <vt:lpstr>Slide 7</vt:lpstr>
      <vt:lpstr>Slide 8</vt:lpstr>
      <vt:lpstr>Slide 9</vt:lpstr>
      <vt:lpstr>Slide 10</vt:lpstr>
      <vt:lpstr>Slide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ΤΡΙΣΔΙΑΣΤΑΤΗ ΕΚΤΥΠΩΣΗ</dc:title>
  <dc:creator>Giorgos Pamboris</dc:creator>
  <cp:lastModifiedBy>Giorgos Pamboris</cp:lastModifiedBy>
  <cp:revision>22</cp:revision>
  <dcterms:created xsi:type="dcterms:W3CDTF">2018-03-12T15:06:37Z</dcterms:created>
  <dcterms:modified xsi:type="dcterms:W3CDTF">2018-03-12T16:26:41Z</dcterms:modified>
</cp:coreProperties>
</file>